
<file path=[Content_Types].xml><?xml version="1.0" encoding="utf-8"?>
<Types xmlns="http://schemas.openxmlformats.org/package/2006/content-types">
  <Default Extension="bin" ContentType="image/png"/>
  <Default Extension="jpeg" ContentType="image/jpeg"/>
  <Default Extension="rels" ContentType="application/vnd.openxmlformats-package.relationships+xml"/>
  <Default Extension="xlsx" ContentType="application/vnd.openxmlformats-officedocument.spreadsheetml.sheet"/>
  <Default Extension="xml" ContentType="application/xml"/>
  <Override PartName="/docProps/core.xml" ContentType="application/vnd.openxmlformats-package.core-propertie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theme/theme1.xml" ContentType="application/vnd.openxmlformats-officedocument.theme+xml"/>
  <Override PartName="/ppt/slideMasters/slideMaster2.xml" ContentType="application/vnd.openxmlformats-officedocument.presentationml.slideMaster+xml"/>
  <Override PartName="/ppt/slideMasters/theme/theme2.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s/slide20.xml" ContentType="application/vnd.openxmlformats-officedocument.presentationml.slide+xml"/>
  <Override PartName="/ppt/slideMasters/slideMaster3.xml" ContentType="application/vnd.openxmlformats-officedocument.presentationml.slideMaster+xml"/>
  <Override PartName="/ppt/slideMasters/theme/theme3.xml" ContentType="application/vnd.openxmlformats-officedocument.theme+xml"/>
  <Override PartName="/ppt/slideLayouts/slideLayout8.xml" ContentType="application/vnd.openxmlformats-officedocument.presentationml.slideLayout+xml"/>
  <Override PartName="/ppt/media/imageb.bin" ContentType="image/svg+xml"/>
  <Override PartName="/ppt/slideLayouts/slideLayout9.xml" ContentType="application/vnd.openxmlformats-officedocument.presentationml.slideLayout+xml"/>
  <Override PartName="/ppt/slideLayouts/slideLayouta.xml" ContentType="application/vnd.openxmlformats-officedocument.presentationml.slideLayout+xml"/>
  <Override PartName="/ppt/slideLayouts/slideLayoutb.xml" ContentType="application/vnd.openxmlformats-officedocument.presentationml.slideLayout+xml"/>
  <Override PartName="/ppt/slideLayouts/slideLayoutc.xml" ContentType="application/vnd.openxmlformats-officedocument.presentationml.slideLayout+xml"/>
  <Override PartName="/ppt/slideLayouts/slideLayoutd.xml" ContentType="application/vnd.openxmlformats-officedocument.presentationml.slideLayout+xml"/>
  <Override PartName="/ppt/slideLayouts/slideLayoute.xml" ContentType="application/vnd.openxmlformats-officedocument.presentationml.slideLayout+xml"/>
  <Override PartName="/ppt/slideLayouts/slideLayoutf.xml" ContentType="application/vnd.openxmlformats-officedocument.presentationml.slideLayout+xml"/>
  <Override PartName="/ppt/slides/slide21.xml" ContentType="application/vnd.openxmlformats-officedocument.presentationml.slide+xml"/>
  <Override PartName="/ppt/tableStyles.xml" ContentType="application/vnd.openxmlformats-officedocument.presentationml.tableStyles+xml"/>
  <Override PartName="/ppt/slides/slide22.xml" ContentType="application/vnd.openxmlformats-officedocument.presentationml.slide+xml"/>
  <Override PartName="/ppt/slides/slide23.xml" ContentType="application/vnd.openxmlformats-officedocument.presentationml.slide+xml"/>
  <Override PartName="/ppt/slides/charts/chart32.xml" ContentType="application/vnd.openxmlformats-officedocument.drawingml.chart+xml"/>
  <Override PartName="/ppt/slides/charts/chart33.xml" ContentType="application/vnd.openxmlformats-officedocument.drawingml.chart+xml"/>
  <Override PartName="/ppt/slides/charts/chart34.xml" ContentType="application/vnd.openxmlformats-officedocument.drawingml.chart+xml"/>
  <Override PartName="/ppt/slides/slide24.xml" ContentType="application/vnd.openxmlformats-officedocument.presentationml.slide+xml"/>
  <Override PartName="/ppt/slides/charts/chart35.xml" ContentType="application/vnd.openxmlformats-officedocument.drawingml.chart+xml"/>
  <Override PartName="/ppt/slides/slide25.xml" ContentType="application/vnd.openxmlformats-officedocument.presentationml.slide+xml"/>
  <Override PartName="/ppt/slides/charts/chart36.xml" ContentType="application/vnd.openxmlformats-officedocument.drawingml.chart+xml"/>
  <Override PartName="/ppt/slides/charts/chart37.xml" ContentType="application/vnd.openxmlformats-officedocument.drawingml.chart+xml"/>
  <Override PartName="/ppt/slides/charts/chart38.xml" ContentType="application/vnd.openxmlformats-officedocument.drawingml.chart+xml"/>
  <Override PartName="/ppt/slides/slide26.xml" ContentType="application/vnd.openxmlformats-officedocument.presentationml.slide+xml"/>
  <Override PartName="/ppt/slides/charts/chart39.xml" ContentType="application/vnd.openxmlformats-officedocument.drawingml.chart+xml"/>
  <Override PartName="/ppt/slides/charts/chart3a.xml" ContentType="application/vnd.openxmlformats-officedocument.drawingml.chart+xml"/>
  <Override PartName="/ppt/slides/charts/chart3b.xml" ContentType="application/vnd.openxmlformats-officedocument.drawingml.chart+xml"/>
  <Override PartName="/ppt/slides/slide27.xml" ContentType="application/vnd.openxmlformats-officedocument.presentationml.slide+xml"/>
  <Override PartName="/ppt/slides/charts/chart3c.xml" ContentType="application/vnd.openxmlformats-officedocument.drawingml.chart+xml"/>
  <Override PartName="/ppt/slides/charts/chart3d.xml" ContentType="application/vnd.openxmlformats-officedocument.drawingml.chart+xml"/>
  <Override PartName="/ppt/slides/charts/chart3e.xml" ContentType="application/vnd.openxmlformats-officedocument.drawingml.chart+xml"/>
  <Override PartName="/ppt/slides/slide28.xml" ContentType="application/vnd.openxmlformats-officedocument.presentationml.slide+xml"/>
  <Override PartName="/ppt/slides/charts/chart3f.xml" ContentType="application/vnd.openxmlformats-officedocument.drawingml.chart+xml"/>
  <Override PartName="/ppt/slides/charts/chart40.xml" ContentType="application/vnd.openxmlformats-officedocument.drawingml.chart+xml"/>
  <Override PartName="/ppt/slides/charts/chart41.xml" ContentType="application/vnd.openxmlformats-officedocument.drawingml.chart+xml"/>
  <Override PartName="/ppt/slides/charts/chart42.xml" ContentType="application/vnd.openxmlformats-officedocument.drawingml.chart+xml"/>
  <Override PartName="/ppt/slides/charts/chart43.xml" ContentType="application/vnd.openxmlformats-officedocument.drawingml.chart+xml"/>
  <Override PartName="/ppt/slides/charts/chart44.xml" ContentType="application/vnd.openxmlformats-officedocument.drawingml.chart+xml"/>
  <Override PartName="/ppt/slides/charts/chart45.xml" ContentType="application/vnd.openxmlformats-officedocument.drawingml.chart+xml"/>
  <Override PartName="/ppt/slides/slide29.xml" ContentType="application/vnd.openxmlformats-officedocument.presentationml.slide+xml"/>
  <Override PartName="/ppt/slides/slide2a.xml" ContentType="application/vnd.openxmlformats-officedocument.presentationml.slide+xml"/>
  <Override PartName="/ppt/slides/slide2b.xml" ContentType="application/vnd.openxmlformats-officedocument.presentationml.slide+xml"/>
  <Override PartName="/ppt/slides/charts/chart46.xml" ContentType="application/vnd.openxmlformats-officedocument.drawingml.chart+xml"/>
  <Override PartName="/ppt/slides/charts/chart47.xml" ContentType="application/vnd.openxmlformats-officedocument.drawingml.chart+xml"/>
  <Override PartName="/ppt/slides/charts/chart48.xml" ContentType="application/vnd.openxmlformats-officedocument.drawingml.chart+xml"/>
  <Override PartName="/ppt/slides/charts/chart49.xml" ContentType="application/vnd.openxmlformats-officedocument.drawingml.chart+xml"/>
  <Override PartName="/ppt/slides/slide2c.xml" ContentType="application/vnd.openxmlformats-officedocument.presentationml.slide+xml"/>
  <Override PartName="/ppt/slides/slide2d.xml" ContentType="application/vnd.openxmlformats-officedocument.presentationml.slide+xml"/>
  <Override PartName="/ppt/slides/charts/chart4a.xml" ContentType="application/vnd.openxmlformats-officedocument.drawingml.chart+xml"/>
  <Override PartName="/ppt/slides/charts/chart4b.xml" ContentType="application/vnd.openxmlformats-officedocument.drawingml.chart+xml"/>
  <Override PartName="/ppt/slides/charts/chart4c.xml" ContentType="application/vnd.openxmlformats-officedocument.drawingml.chart+xml"/>
  <Override PartName="/ppt/slides/charts/chart4d.xml" ContentType="application/vnd.openxmlformats-officedocument.drawingml.chart+xml"/>
  <Override PartName="/ppt/slides/charts/chart4e.xml" ContentType="application/vnd.openxmlformats-officedocument.drawingml.chart+xml"/>
  <Override PartName="/ppt/slides/charts/chart4f.xml" ContentType="application/vnd.openxmlformats-officedocument.drawingml.chart+xml"/>
  <Override PartName="/ppt/slides/charts/chart50.xml" ContentType="application/vnd.openxmlformats-officedocument.drawingml.chart+xml"/>
  <Override PartName="/ppt/slides/charts/chart51.xml" ContentType="application/vnd.openxmlformats-officedocument.drawingml.chart+xml"/>
  <Override PartName="/ppt/slides/slide2e.xml" ContentType="application/vnd.openxmlformats-officedocument.presentationml.slide+xml"/>
  <Override PartName="/ppt/slides/slide2f.xml" ContentType="application/vnd.openxmlformats-officedocument.presentationml.slide+xml"/>
  <Override PartName="/ppt/slides/slide30.xml" ContentType="application/vnd.openxmlformats-officedocument.presentationml.slide+xml"/>
  <Override PartName="/ppt/slides/charts/chart52.xml" ContentType="application/vnd.openxmlformats-officedocument.drawingml.chart+xml"/>
  <Override PartName="/ppt/slides/charts/chart53.xml" ContentType="application/vnd.openxmlformats-officedocument.drawingml.chart+xml"/>
  <Override PartName="/ppt/slides/slide31.xml" ContentType="application/vnd.openxmlformats-officedocument.presentationml.slide+xml"/>
  <Override PartName="/ppt/slides/slide32.xml" ContentType="application/vnd.openxmlformats-officedocument.presentationml.slide+xml"/>
  <Override PartName="/ppt/slides/charts/chart54.xml" ContentType="application/vnd.openxmlformats-officedocument.drawingml.chart+xml"/>
  <Override PartName="/ppt/slides/charts/chart55.xml" ContentType="application/vnd.openxmlformats-officedocument.drawingml.chart+xml"/>
  <Override PartName="/ppt/slides/charts/chart56.xml" ContentType="application/vnd.openxmlformats-officedocument.drawingml.chart+xml"/>
  <Override PartName="/ppt/slides/charts/chart57.xml" ContentType="application/vnd.openxmlformats-officedocument.drawingml.chart+xml"/>
  <Override PartName="/ppt/slides/charts/chart58.xml" ContentType="application/vnd.openxmlformats-officedocument.drawingml.chart+xml"/>
  <Override PartName="/ppt/slides/slide33.xml" ContentType="application/vnd.openxmlformats-officedocument.presentationml.slide+xml"/>
  <Override PartName="/ppt/slides/slide34.xml" ContentType="application/vnd.openxmlformats-officedocument.presentationml.slide+xml"/>
  <Override PartName="/ppt/slides/charts/chart59.xml" ContentType="application/vnd.openxmlformats-officedocument.drawingml.chart+xml"/>
  <Override PartName="/ppt/slides/charts/chart5a.xml" ContentType="application/vnd.openxmlformats-officedocument.drawingml.chart+xml"/>
  <Override PartName="/ppt/slides/slide35.xml" ContentType="application/vnd.openxmlformats-officedocument.presentationml.slide+xml"/>
  <Override PartName="/ppt/slides/slide36.xml" ContentType="application/vnd.openxmlformats-officedocument.presentationml.slide+xml"/>
  <Override PartName="/ppt/slides/charts/chart5b.xml" ContentType="application/vnd.openxmlformats-officedocument.drawingml.chart+xml"/>
  <Override PartName="/ppt/slides/slide37.xml" ContentType="application/vnd.openxmlformats-officedocument.presentationml.slide+xml"/>
  <Override PartName="/ppt/slides/charts/chart5c.xml" ContentType="application/vnd.openxmlformats-officedocument.drawingml.chart+xml"/>
  <Override PartName="/ppt/slides/slide38.xml" ContentType="application/vnd.openxmlformats-officedocument.presentationml.slide+xml"/>
  <Override PartName="/ppt/slides/charts/chart5d.xml" ContentType="application/vnd.openxmlformats-officedocument.drawingml.chart+xml"/>
  <Override PartName="/ppt/slides/slide39.xml" ContentType="application/vnd.openxmlformats-officedocument.presentationml.slide+xml"/>
  <Override PartName="/ppt/slides/charts/chart5e.xml" ContentType="application/vnd.openxmlformats-officedocument.drawingml.chart+xml"/>
  <Override PartName="/ppt/slides/slide3a.xml" ContentType="application/vnd.openxmlformats-officedocument.presentationml.slide+xml"/>
  <Override PartName="/ppt/slides/charts/chart5f.xml" ContentType="application/vnd.openxmlformats-officedocument.drawingml.chart+xml"/>
  <Override PartName="/ppt/slides/slide3b.xml" ContentType="application/vnd.openxmlformats-officedocument.presentationml.slide+xml"/>
  <Override PartName="/ppt/slides/charts/chart60.xml" ContentType="application/vnd.openxmlformats-officedocument.drawingml.chart+xml"/>
  <Override PartName="/ppt/slides/slide3c.xml" ContentType="application/vnd.openxmlformats-officedocument.presentationml.slide+xml"/>
  <Override PartName="/ppt/slides/charts/chart61.xml" ContentType="application/vnd.openxmlformats-officedocument.drawingml.chart+xml"/>
  <Override PartName="/ppt/slides/slide3d.xml" ContentType="application/vnd.openxmlformats-officedocument.presentationml.slide+xml"/>
  <Override PartName="/ppt/slides/charts/chart62.xml" ContentType="application/vnd.openxmlformats-officedocument.drawingml.chart+xml"/>
  <Override PartName="/ppt/slides/slide3e.xml" ContentType="application/vnd.openxmlformats-officedocument.presentationml.slide+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http://schemas.openxmlformats.org/presentationml/2006/main" xmlns:a="http://schemas.openxmlformats.org/drawingml/2006/main" xmlns:adp="http://whatever" xmlns:p="http://schemas.openxmlformats.org/presentationml/2006/main" xmlns:r="http://schemas.openxmlformats.org/officeDocument/2006/relationships" xmlns:xs="http://www.w3.org/2001/XMLSchema" saveSubsetFonts="1">
  <p:sldMasterIdLst>
    <p:sldMasterId id="2147483648" r:id="rId1"/>
    <p:sldMasterId id="2147483650" r:id="R636bde94c8034fd7"/>
    <p:sldMasterId id="2147483657" r:id="R7cc040b962304d2a"/>
  </p:sldMasterIdLst>
  <p:sldIdLst>
    <p:sldId id="287" r:id="Rd1437709014e44b3"/>
    <p:sldId id="288" r:id="R992d08c696af4c37"/>
    <p:sldId id="289" r:id="Rf0ed71b1e78345bf"/>
    <p:sldId id="290" r:id="Rda43e5b51882404e"/>
    <p:sldId id="291" r:id="Rb8a727bfea9f4bf0"/>
    <p:sldId id="292" r:id="Ra98a8427607040c3"/>
    <p:sldId id="293" r:id="Rea9954386c98446f"/>
    <p:sldId id="294" r:id="R0ce2296d7b594615"/>
    <p:sldId id="295" r:id="R9a42046c6aa74dc7"/>
    <p:sldId id="296" r:id="Rf5ebfcf5e9e04906"/>
    <p:sldId id="297" r:id="R0a485da87ae94d86"/>
    <p:sldId id="298" r:id="Ra866c5995ad04a72"/>
    <p:sldId id="299" r:id="Rb54e472b2d3b4379"/>
    <p:sldId id="300" r:id="Rdacf0e7bb9484313"/>
    <p:sldId id="301" r:id="Rcec44091aef34998"/>
    <p:sldId id="302" r:id="R1714079ba3d44b86"/>
    <p:sldId id="303" r:id="R1d383c4f035644df"/>
    <p:sldId id="304" r:id="Re11279358cfe4c95"/>
    <p:sldId id="305" r:id="Rf89f588eda4e4553"/>
    <p:sldId id="306" r:id="R48b33203c5f24908"/>
    <p:sldId id="307" r:id="R499ad80988b14e78"/>
    <p:sldId id="308" r:id="R9f417ae063304816"/>
    <p:sldId id="309" r:id="Rbbc4d24223034fd1"/>
    <p:sldId id="310" r:id="R2f86956dbbff482a"/>
    <p:sldId id="311" r:id="Rf237bffcb2bf4e46"/>
    <p:sldId id="312" r:id="Rc606c08f40104f00"/>
    <p:sldId id="313" r:id="R469294adeaa643e2"/>
    <p:sldId id="314" r:id="R7906bd2be9634637"/>
    <p:sldId id="315" r:id="R749c360a4d494e40"/>
    <p:sldId id="316" r:id="R205247ef768548f8"/>
    <p:sldId id="317" r:id="R2d823bfc6e444543"/>
  </p:sldIdLst>
  <p:sldSz type="screen16x9" cy="5143500" cx="9144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tableStyles.xml><?xml version="1.0" encoding="utf-8"?>
<a:tblStyleLst xmlns:a="http://schemas.openxmlformats.org/drawingml/2006/main" def="{793D81CF-94F2-401A-BA57-92F5A7B2D0C5}">
  <a:tblStyle styleId="{793D81CF-94F2-401A-BA57-92F5A7B2D0C5}" styleName="Mellanmörkt format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Lst>
</file>

<file path=ppt/_rels/presentation.xml.rels><?xml version="1.0" encoding="UTF-8" standalone="yes"?>
<Relationships xmlns="http://schemas.openxmlformats.org/package/2006/relationships"><Relationship Id="Rb8a727bfea9f4bf0" Type="http://schemas.openxmlformats.org/officeDocument/2006/relationships/slide" Target="/ppt/slides/slide24.xml"/><Relationship Id="R9a42046c6aa74dc7" Type="http://schemas.openxmlformats.org/officeDocument/2006/relationships/slide" Target="/ppt/slides/slide28.xml"/><Relationship Id="R469294adeaa643e2" Type="http://schemas.openxmlformats.org/officeDocument/2006/relationships/slide" Target="/ppt/slides/slide3a.xml"/><Relationship Id="Re11279358cfe4c95" Type="http://schemas.openxmlformats.org/officeDocument/2006/relationships/slide" Target="/ppt/slides/slide31.xml"/><Relationship Id="R749c360a4d494e40" Type="http://schemas.openxmlformats.org/officeDocument/2006/relationships/slide" Target="/ppt/slides/slide3c.xml"/><Relationship Id="R205247ef768548f8" Type="http://schemas.openxmlformats.org/officeDocument/2006/relationships/slide" Target="/ppt/slides/slide3d.xml"/><Relationship Id="R7cc040b962304d2a" Type="http://schemas.openxmlformats.org/officeDocument/2006/relationships/slideMaster" Target="/ppt/slideMasters/slideMaster3.xml"/><Relationship Id="R499ad80988b14e78" Type="http://schemas.openxmlformats.org/officeDocument/2006/relationships/slide" Target="/ppt/slides/slide34.xml"/><Relationship Id="rId7" Type="http://schemas.openxmlformats.org/officeDocument/2006/relationships/customXml" Target="../customXml/item2.xml"/><Relationship Id="Rd1437709014e44b3" Type="http://schemas.openxmlformats.org/officeDocument/2006/relationships/slide" Target="/ppt/slides/slide20.xml"/><Relationship Id="Ra98a8427607040c3" Type="http://schemas.openxmlformats.org/officeDocument/2006/relationships/slide" Target="/ppt/slides/slide25.xml"/><Relationship Id="R0ce2296d7b594615" Type="http://schemas.openxmlformats.org/officeDocument/2006/relationships/slide" Target="/ppt/slides/slide27.xml"/><Relationship Id="Rb54e472b2d3b4379" Type="http://schemas.openxmlformats.org/officeDocument/2006/relationships/slide" Target="/ppt/slides/slide2c.xml"/><Relationship Id="rId1" Type="http://schemas.openxmlformats.org/officeDocument/2006/relationships/slideMaster" Target="slideMasters/slideMaster1.xml"/><Relationship Id="Rf5ebfcf5e9e04906" Type="http://schemas.openxmlformats.org/officeDocument/2006/relationships/slide" Target="/ppt/slides/slide29.xml"/><Relationship Id="Rf237bffcb2bf4e46" Type="http://schemas.openxmlformats.org/officeDocument/2006/relationships/slide" Target="/ppt/slides/slide38.xml"/><Relationship Id="rId6" Type="http://schemas.openxmlformats.org/officeDocument/2006/relationships/customXml" Target="../customXml/item1.xml"/><Relationship Id="rId5" Type="http://schemas.openxmlformats.org/officeDocument/2006/relationships/theme" Target="theme/theme1.xml"/><Relationship Id="R636bde94c8034fd7" Type="http://schemas.openxmlformats.org/officeDocument/2006/relationships/slideMaster" Target="/ppt/slideMasters/slideMaster2.xml"/><Relationship Id="R9687c85c21ca4028" Type="http://schemas.openxmlformats.org/officeDocument/2006/relationships/tableStyles" Target="/ppt/tableStyles.xml"/><Relationship Id="Rda43e5b51882404e" Type="http://schemas.openxmlformats.org/officeDocument/2006/relationships/slide" Target="/ppt/slides/slide23.xml"/><Relationship Id="Rea9954386c98446f" Type="http://schemas.openxmlformats.org/officeDocument/2006/relationships/slide" Target="/ppt/slides/slide26.xml"/><Relationship Id="R0a485da87ae94d86" Type="http://schemas.openxmlformats.org/officeDocument/2006/relationships/slide" Target="/ppt/slides/slide2a.xml"/><Relationship Id="Rcec44091aef34998" Type="http://schemas.openxmlformats.org/officeDocument/2006/relationships/slide" Target="/ppt/slides/slide2e.xml"/><Relationship Id="R2f86956dbbff482a" Type="http://schemas.openxmlformats.org/officeDocument/2006/relationships/slide" Target="/ppt/slides/slide37.xml"/><Relationship Id="R992d08c696af4c37" Type="http://schemas.openxmlformats.org/officeDocument/2006/relationships/slide" Target="/ppt/slides/slide21.xml"/><Relationship Id="R1d383c4f035644df" Type="http://schemas.openxmlformats.org/officeDocument/2006/relationships/slide" Target="/ppt/slides/slide30.xml"/><Relationship Id="R9f417ae063304816" Type="http://schemas.openxmlformats.org/officeDocument/2006/relationships/slide" Target="/ppt/slides/slide35.xml"/><Relationship Id="R2d823bfc6e444543" Type="http://schemas.openxmlformats.org/officeDocument/2006/relationships/slide" Target="/ppt/slides/slide3e.xml"/><Relationship Id="Ra866c5995ad04a72" Type="http://schemas.openxmlformats.org/officeDocument/2006/relationships/slide" Target="/ppt/slides/slide2b.xml"/><Relationship Id="Rdacf0e7bb9484313" Type="http://schemas.openxmlformats.org/officeDocument/2006/relationships/slide" Target="/ppt/slides/slide2d.xml"/><Relationship Id="R1714079ba3d44b86" Type="http://schemas.openxmlformats.org/officeDocument/2006/relationships/slide" Target="/ppt/slides/slide2f.xml"/><Relationship Id="Rbbc4d24223034fd1" Type="http://schemas.openxmlformats.org/officeDocument/2006/relationships/slide" Target="/ppt/slides/slide36.xml"/><Relationship Id="R7906bd2be9634637" Type="http://schemas.openxmlformats.org/officeDocument/2006/relationships/slide" Target="/ppt/slides/slide3b.xml"/><Relationship Id="Rf0ed71b1e78345bf" Type="http://schemas.openxmlformats.org/officeDocument/2006/relationships/slide" Target="/ppt/slides/slide22.xml"/><Relationship Id="Rf89f588eda4e4553" Type="http://schemas.openxmlformats.org/officeDocument/2006/relationships/slide" Target="/ppt/slides/slide32.xml"/><Relationship Id="R48b33203c5f24908" Type="http://schemas.openxmlformats.org/officeDocument/2006/relationships/slide" Target="/ppt/slides/slide33.xml"/><Relationship Id="Rc606c08f40104f00" Type="http://schemas.openxmlformats.org/officeDocument/2006/relationships/slide" Target="/ppt/slides/slide39.xml"/><Relationship Id="rId8" Type="http://schemas.openxmlformats.org/officeDocument/2006/relationships/customXml" Target="../customXml/item3.xml"/></Relationships>
</file>

<file path=ppt/slideLayouts/_rels/slideLayout1.xml.rels><?xml version="1.0" encoding="UTF-8"?>
<Relationships xmlns="http://schemas.openxmlformats.org/package/2006/relationships" xmlns:a="http://schemas.openxmlformats.org/drawingml/2006/main" xmlns:adp="http://whatever" xmlns:p="http://schemas.openxmlformats.org/presentationml/2006/main" xmlns:xs="http://www.w3.org/2001/XMLSchema">
	<Relationship Id="rId1" Type="http://schemas.openxmlformats.org/officeDocument/2006/relationships/slideMaster" Target="../slideMasters/slideMaster1.xml"/>
</Relationships>
</file>

<file path=ppt/slideLayouts/_rels/slideLayout2.xml.rels>&#65279;<?xml version="1.0" encoding="utf-8"?><Relationships xmlns="http://schemas.openxmlformats.org/package/2006/relationships"><Relationship Type="http://schemas.openxmlformats.org/officeDocument/2006/relationships/image" Target="/ppt/media/image.bin" Id="R064249f6fd514f28" /><Relationship Type="http://schemas.openxmlformats.org/officeDocument/2006/relationships/image" Target="/ppt/media/image2.bin" Id="R6709af0c1f4f4f30" /><Relationship Type="http://schemas.openxmlformats.org/officeDocument/2006/relationships/slideMaster" Target="/ppt/slideMasters/slideMaster2.xml" Id="R0a5267d9b8bb4e0c" /></Relationships>
</file>

<file path=ppt/slideLayouts/_rels/slideLayout3.xml.rels>&#65279;<?xml version="1.0" encoding="utf-8"?><Relationships xmlns="http://schemas.openxmlformats.org/package/2006/relationships"><Relationship Type="http://schemas.openxmlformats.org/officeDocument/2006/relationships/image" Target="/ppt/media/image3.bin" Id="R7bec6208f7f0460f" /><Relationship Type="http://schemas.openxmlformats.org/officeDocument/2006/relationships/image" Target="/ppt/media/image4.bin" Id="R09781bc2a30144d5" /><Relationship Type="http://schemas.openxmlformats.org/officeDocument/2006/relationships/slideMaster" Target="/ppt/slideMasters/slideMaster2.xml" Id="R3b7610f6022441f8" /></Relationships>
</file>

<file path=ppt/slideLayouts/_rels/slideLayout4.xml.rels>&#65279;<?xml version="1.0" encoding="utf-8"?><Relationships xmlns="http://schemas.openxmlformats.org/package/2006/relationships"><Relationship Type="http://schemas.openxmlformats.org/officeDocument/2006/relationships/image" Target="/ppt/media/image5.bin" Id="Ra042e4d170c44ca7" /><Relationship Type="http://schemas.openxmlformats.org/officeDocument/2006/relationships/image" Target="/ppt/media/image2.bin" Id="Rde845df431fb438f" /><Relationship Type="http://schemas.openxmlformats.org/officeDocument/2006/relationships/slideMaster" Target="/ppt/slideMasters/slideMaster2.xml" Id="Rb4f56674633f42a6" /></Relationships>
</file>

<file path=ppt/slideLayouts/_rels/slideLayout5.xml.rels>&#65279;<?xml version="1.0" encoding="utf-8"?><Relationships xmlns="http://schemas.openxmlformats.org/package/2006/relationships"><Relationship Type="http://schemas.openxmlformats.org/officeDocument/2006/relationships/image" Target="/ppt/media/image6.bin" Id="R6e06d6fb4fc74f5c" /><Relationship Type="http://schemas.openxmlformats.org/officeDocument/2006/relationships/image" Target="/ppt/media/image2.bin" Id="R16649fb57a29405a" /><Relationship Type="http://schemas.openxmlformats.org/officeDocument/2006/relationships/slideMaster" Target="/ppt/slideMasters/slideMaster2.xml" Id="Recd84dd065a34989" /></Relationships>
</file>

<file path=ppt/slideLayouts/_rels/slideLayout6.xml.rels>&#65279;<?xml version="1.0" encoding="utf-8"?><Relationships xmlns="http://schemas.openxmlformats.org/package/2006/relationships"><Relationship Type="http://schemas.openxmlformats.org/officeDocument/2006/relationships/image" Target="/ppt/media/image7.bin" Id="R773768fd87ae48be" /><Relationship Type="http://schemas.openxmlformats.org/officeDocument/2006/relationships/image" Target="/ppt/media/image4.bin" Id="R091f2b61e40f4fc1" /><Relationship Type="http://schemas.openxmlformats.org/officeDocument/2006/relationships/slideMaster" Target="/ppt/slideMasters/slideMaster2.xml" Id="Reeccf8fe15ae4383" /></Relationships>
</file>

<file path=ppt/slideLayouts/_rels/slideLayout7.xml.rels>&#65279;<?xml version="1.0" encoding="utf-8"?><Relationships xmlns="http://schemas.openxmlformats.org/package/2006/relationships"><Relationship Type="http://schemas.openxmlformats.org/officeDocument/2006/relationships/image" Target="/ppt/media/image8.bin" Id="Rab1fab11bdfb4eb6" /><Relationship Type="http://schemas.openxmlformats.org/officeDocument/2006/relationships/image" Target="/ppt/media/image4.bin" Id="R7443b18a46084ecf" /><Relationship Type="http://schemas.openxmlformats.org/officeDocument/2006/relationships/slideMaster" Target="/ppt/slideMasters/slideMaster2.xml" Id="R4afac835615d44cf" /></Relationships>
</file>

<file path=ppt/slideLayouts/_rels/slideLayout8.xml.rels>&#65279;<?xml version="1.0" encoding="utf-8"?><Relationships xmlns="http://schemas.openxmlformats.org/package/2006/relationships"><Relationship Type="http://schemas.openxmlformats.org/officeDocument/2006/relationships/image" Target="/ppt/media/imagea.bin" Id="R3991a5ed97844129" /><Relationship Type="http://schemas.openxmlformats.org/officeDocument/2006/relationships/image" Target="/ppt/media/imageb.bin" Id="Rbeac33665bc14cfc" /><Relationship Type="http://schemas.openxmlformats.org/officeDocument/2006/relationships/slideMaster" Target="/ppt/slideMasters/slideMaster3.xml" Id="Rf3fa9cb0b03c4956" /></Relationships>
</file>

<file path=ppt/slideLayouts/_rels/slideLayout9.xml.rels>&#65279;<?xml version="1.0" encoding="utf-8"?><Relationships xmlns="http://schemas.openxmlformats.org/package/2006/relationships"><Relationship Type="http://schemas.openxmlformats.org/officeDocument/2006/relationships/slideMaster" Target="/ppt/slideMasters/slideMaster3.xml" Id="R5326cbe3578d43d7" /></Relationships>
</file>

<file path=ppt/slideLayouts/_rels/slideLayouta.xml.rels>&#65279;<?xml version="1.0" encoding="utf-8"?><Relationships xmlns="http://schemas.openxmlformats.org/package/2006/relationships"><Relationship Type="http://schemas.openxmlformats.org/officeDocument/2006/relationships/slideMaster" Target="/ppt/slideMasters/slideMaster3.xml" Id="Rae210b0aeda941cb" /></Relationships>
</file>

<file path=ppt/slideLayouts/_rels/slideLayoutb.xml.rels>&#65279;<?xml version="1.0" encoding="utf-8"?><Relationships xmlns="http://schemas.openxmlformats.org/package/2006/relationships"><Relationship Type="http://schemas.openxmlformats.org/officeDocument/2006/relationships/slideMaster" Target="/ppt/slideMasters/slideMaster3.xml" Id="R7b3b1c9153b24588" /></Relationships>
</file>

<file path=ppt/slideLayouts/_rels/slideLayoutc.xml.rels>&#65279;<?xml version="1.0" encoding="utf-8"?><Relationships xmlns="http://schemas.openxmlformats.org/package/2006/relationships"><Relationship Type="http://schemas.openxmlformats.org/officeDocument/2006/relationships/slideMaster" Target="/ppt/slideMasters/slideMaster3.xml" Id="Re0de7f91026f48a3" /></Relationships>
</file>

<file path=ppt/slideLayouts/_rels/slideLayoutd.xml.rels>&#65279;<?xml version="1.0" encoding="utf-8"?><Relationships xmlns="http://schemas.openxmlformats.org/package/2006/relationships"><Relationship Type="http://schemas.openxmlformats.org/officeDocument/2006/relationships/slideMaster" Target="/ppt/slideMasters/slideMaster3.xml" Id="R89af6eded23a45fe" /></Relationships>
</file>

<file path=ppt/slideLayouts/_rels/slideLayoute.xml.rels>&#65279;<?xml version="1.0" encoding="utf-8"?><Relationships xmlns="http://schemas.openxmlformats.org/package/2006/relationships"><Relationship Type="http://schemas.openxmlformats.org/officeDocument/2006/relationships/slideMaster" Target="/ppt/slideMasters/slideMaster3.xml" Id="R9b80f60eeee04f47" /></Relationships>
</file>

<file path=ppt/slideLayouts/_rels/slideLayoutf.xml.rels>&#65279;<?xml version="1.0" encoding="utf-8"?><Relationships xmlns="http://schemas.openxmlformats.org/package/2006/relationships"><Relationship Type="http://schemas.openxmlformats.org/officeDocument/2006/relationships/slideMaster" Target="/ppt/slideMasters/slideMaster3.xml" Id="R0c8f0b90d00448be" /></Relationships>
</file>

<file path=ppt/slideLayouts/slideLayout1.xml><?xml version="1.0" encoding="utf-8"?>
<p:sldLayout xmlns:a="http://schemas.openxmlformats.org/drawingml/2006/main" xmlns:adp="http://whatever" xmlns:p="http://schemas.openxmlformats.org/presentationml/2006/main" xmlns:r="http://schemas.openxmlformats.org/officeDocument/2006/relationships" xmlns:xs="http://www.w3.org/2001/XMLSchema" type="title" preserve="1">
  <p:cSld name="Empty slide">
    <p:spTree>
      <p:nvGrpSpPr>
        <p:cNvPr id="1" name=""/>
        <p:cNvGrpSpPr/>
        <p:nvPr/>
      </p:nvGrpSpPr>
      <p:grpSpPr/>
    </p:spTree>
  </p:cSld>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3. Titelsida">
    <p:bg>
      <p:bgPr>
        <a:blipFill dpi="0" rotWithShape="1">
          <a:blip r:embed="R064249f6fd514f28">
            <a:lum/>
          </a:blip>
          <a:srcRect/>
          <a:stretch>
            <a:fillRect/>
          </a:stretch>
        </a:blipFill>
        <a:effectLst/>
      </p:bgPr>
    </p:bg>
    <p:spTree>
      <p:nvGrpSpPr>
        <p:cNvPr id="1" name=""/>
        <p:cNvGrpSpPr/>
        <p:nvPr/>
      </p:nvGrpSpPr>
      <p:grpSpPr>
        <a:xfrm>
          <a:off x="0" y="0"/>
          <a:ext cx="0" cy="0"/>
          <a:chOff x="0" y="0"/>
          <a:chExt cx="0" cy="0"/>
        </a:xfrm>
      </p:grpSpPr>
      <p:pic>
        <p:nvPicPr>
          <p:cNvPr id="4" name="Bildobjekt 3">
            <a:extLst>
              <a:ext uri="{FF2B5EF4-FFF2-40B4-BE49-F238E27FC236}">
                <a16:creationId xmlns:a16="http://schemas.microsoft.com/office/drawing/2014/main" id="{6666A17E-BDCE-441B-832B-2A40CDBD0E75}"/>
              </a:ext>
            </a:extLst>
          </p:cNvPr>
          <p:cNvPicPr>
            <a:picLocks noChangeAspect="1"/>
          </p:cNvPicPr>
          <p:nvPr/>
        </p:nvPicPr>
        <p:blipFill>
          <a:blip r:embed="R6709af0c1f4f4f30">
            <a:extLst>
              <a:ext uri="{28A0092B-C50C-407E-A947-70E740481C1C}">
                <a14:useLocalDpi xmlns:a14="http://schemas.microsoft.com/office/drawing/2010/main" val="0"/>
              </a:ext>
            </a:extLst>
          </a:blip>
          <a:stretch>
            <a:fillRect/>
          </a:stretch>
        </p:blipFill>
        <p:spPr>
          <a:xfrm>
            <a:off x="7600332" y="-43209"/>
            <a:ext cx="1324385" cy="937452"/>
          </a:xfrm>
          <a:prstGeom prst="rect">
            <a:avLst/>
          </a:prstGeom>
        </p:spPr>
      </p:pic>
      <p:sp>
        <p:nvSpPr>
          <p:cNvPr id="5" name="Rubrik 1">
            <a:extLst>
              <a:ext uri="{FF2B5EF4-FFF2-40B4-BE49-F238E27FC236}">
                <a16:creationId xmlns:a16="http://schemas.microsoft.com/office/drawing/2014/main" id="{9E58D5BE-0198-4D70-BB5D-F843C50E34AD}"/>
              </a:ext>
            </a:extLst>
          </p:cNvPr>
          <p:cNvSpPr>
            <a:spLocks noGrp="1"/>
          </p:cNvSpPr>
          <p:nvPr>
            <p:ph type="ctrTitle" hasCustomPrompt="1"/>
          </p:nvPr>
        </p:nvSpPr>
        <p:spPr>
          <a:xfrm>
            <a:off x="1833991" y="1526503"/>
            <a:ext cx="6055604" cy="1340078"/>
          </a:xfrm>
          <a:prstGeom prst="rect">
            <a:avLst/>
          </a:prstGeom>
        </p:spPr>
        <p:txBody>
          <a:bodyPr anchor="t"/>
          <a:lstStyle>
            <a:lvl1pPr algn="l">
              <a:defRPr sz="4500">
                <a:solidFill>
                  <a:schemeClr val="tx1"/>
                </a:solidFill>
                <a:latin typeface="Franklin Gothic Medium" panose="020B0603020102020204" pitchFamily="34" charset="0"/>
              </a:defRPr>
            </a:lvl1pPr>
          </a:lstStyle>
          <a:p>
            <a:r>
              <a:rPr lang="sv-SE" dirty="0"/>
              <a:t>Titel på presentationen på max två rader</a:t>
            </a:r>
          </a:p>
        </p:txBody>
      </p:sp>
      <p:sp>
        <p:nvSpPr>
          <p:cNvPr id="7" name="Platshållare för text 13">
            <a:extLst>
              <a:ext uri="{FF2B5EF4-FFF2-40B4-BE49-F238E27FC236}">
                <a16:creationId xmlns:a16="http://schemas.microsoft.com/office/drawing/2014/main" id="{A27858B4-6A2B-4111-A3B5-C9450DCE43D6}"/>
              </a:ext>
            </a:extLst>
          </p:cNvPr>
          <p:cNvSpPr>
            <a:spLocks noGrp="1"/>
          </p:cNvSpPr>
          <p:nvPr>
            <p:ph type="body" sz="quarter" idx="11" hasCustomPrompt="1"/>
          </p:nvPr>
        </p:nvSpPr>
        <p:spPr>
          <a:xfrm>
            <a:off x="1847171" y="2866577"/>
            <a:ext cx="6055604" cy="385443"/>
          </a:xfrm>
          <a:prstGeom prst="rect">
            <a:avLst/>
          </a:prstGeom>
        </p:spPr>
        <p:txBody>
          <a:bodyPr/>
          <a:lstStyle>
            <a:lvl1pPr marL="0" indent="0">
              <a:buNone/>
              <a:defRPr sz="1800">
                <a:solidFill>
                  <a:schemeClr val="tx1"/>
                </a:solidFill>
                <a:latin typeface="Franklin Gothic Medium" panose="020B0603020102020204" pitchFamily="34"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Underrubrik på max en rad kan finnas här</a:t>
            </a:r>
          </a:p>
        </p:txBody>
      </p:sp>
      <p:sp>
        <p:nvSpPr>
          <p:cNvPr id="6" name="Platshållare för text 13">
            <a:extLst>
              <a:ext uri="{FF2B5EF4-FFF2-40B4-BE49-F238E27FC236}">
                <a16:creationId xmlns:a16="http://schemas.microsoft.com/office/drawing/2014/main" id="{FD386981-4AD4-44A0-8231-AAABE3E0B6BD}"/>
              </a:ext>
            </a:extLst>
          </p:cNvPr>
          <p:cNvSpPr>
            <a:spLocks noGrp="1"/>
          </p:cNvSpPr>
          <p:nvPr>
            <p:ph type="body" sz="quarter" idx="12" hasCustomPrompt="1"/>
          </p:nvPr>
        </p:nvSpPr>
        <p:spPr>
          <a:xfrm>
            <a:off x="1847171" y="3498836"/>
            <a:ext cx="6055604" cy="306249"/>
          </a:xfrm>
          <a:prstGeom prst="rect">
            <a:avLst/>
          </a:prstGeom>
        </p:spPr>
        <p:txBody>
          <a:bodyPr/>
          <a:lstStyle>
            <a:lvl1pPr marL="0" indent="0">
              <a:spcBef>
                <a:spcPts val="450"/>
              </a:spcBef>
              <a:buNone/>
              <a:defRPr sz="1350">
                <a:solidFill>
                  <a:schemeClr val="tx1"/>
                </a:solidFill>
                <a:latin typeface="Consolas" panose="020B0609020204030204" pitchFamily="49"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Sammanhang och datum då presentationen visas</a:t>
            </a:r>
          </a:p>
        </p:txBody>
      </p:sp>
      <p:sp>
        <p:nvSpPr>
          <p:cNvPr id="8" name="Platshållare för text 13">
            <a:extLst>
              <a:ext uri="{FF2B5EF4-FFF2-40B4-BE49-F238E27FC236}">
                <a16:creationId xmlns:a16="http://schemas.microsoft.com/office/drawing/2014/main" id="{96D2EA9F-D1E1-4531-B6C0-FF730FCF507B}"/>
              </a:ext>
            </a:extLst>
          </p:cNvPr>
          <p:cNvSpPr>
            <a:spLocks noGrp="1"/>
          </p:cNvSpPr>
          <p:nvPr>
            <p:ph type="body" sz="quarter" idx="13" hasCustomPrompt="1"/>
          </p:nvPr>
        </p:nvSpPr>
        <p:spPr>
          <a:xfrm>
            <a:off x="1833991" y="3841740"/>
            <a:ext cx="6055604" cy="306249"/>
          </a:xfrm>
          <a:prstGeom prst="rect">
            <a:avLst/>
          </a:prstGeom>
        </p:spPr>
        <p:txBody>
          <a:bodyPr/>
          <a:lstStyle>
            <a:lvl1pPr marL="0" indent="0">
              <a:spcBef>
                <a:spcPts val="450"/>
              </a:spcBef>
              <a:buNone/>
              <a:defRPr sz="1350">
                <a:solidFill>
                  <a:schemeClr val="tx1"/>
                </a:solidFill>
                <a:latin typeface="Consolas" panose="020B0609020204030204" pitchFamily="49"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Namn Efternamn, titel</a:t>
            </a:r>
          </a:p>
        </p:txBody>
      </p:sp>
    </p:spTree>
    <p:extLst>
      <p:ext uri="{BB962C8B-B14F-4D97-AF65-F5344CB8AC3E}">
        <p14:creationId xmlns:p14="http://schemas.microsoft.com/office/powerpoint/2010/main" val="1434400120"/>
      </p:ext>
    </p:extLst>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 Titelsida">
    <p:bg>
      <p:bgPr>
        <a:blipFill dpi="0" rotWithShape="1">
          <a:blip r:embed="R7bec6208f7f0460f">
            <a:lum/>
          </a:blip>
          <a:srcRect/>
          <a:stretch>
            <a:fillRect/>
          </a:stretch>
        </a:blipFill>
        <a:effectLst/>
      </p:bgPr>
    </p:bg>
    <p:spTree>
      <p:nvGrpSpPr>
        <p:cNvPr id="1" name=""/>
        <p:cNvGrpSpPr/>
        <p:nvPr/>
      </p:nvGrpSpPr>
      <p:grpSpPr>
        <a:xfrm>
          <a:off x="0" y="0"/>
          <a:ext cx="0" cy="0"/>
          <a:chOff x="0" y="0"/>
          <a:chExt cx="0" cy="0"/>
        </a:xfrm>
      </p:grpSpPr>
      <p:pic>
        <p:nvPicPr>
          <p:cNvPr id="7" name="Bildobjekt 6">
            <a:extLst>
              <a:ext uri="{FF2B5EF4-FFF2-40B4-BE49-F238E27FC236}">
                <a16:creationId xmlns:a16="http://schemas.microsoft.com/office/drawing/2014/main" id="{A102FB4E-97C7-4F23-962F-81A34F2EFF28}"/>
              </a:ext>
            </a:extLst>
          </p:cNvPr>
          <p:cNvPicPr>
            <a:picLocks noChangeAspect="1"/>
          </p:cNvPicPr>
          <p:nvPr/>
        </p:nvPicPr>
        <p:blipFill>
          <a:blip r:embed="R09781bc2a30144d5">
            <a:extLst>
              <a:ext uri="{28A0092B-C50C-407E-A947-70E740481C1C}">
                <a14:useLocalDpi xmlns:a14="http://schemas.microsoft.com/office/drawing/2010/main" val="0"/>
              </a:ext>
            </a:extLst>
          </a:blip>
          <a:stretch>
            <a:fillRect/>
          </a:stretch>
        </p:blipFill>
        <p:spPr>
          <a:xfrm>
            <a:off x="7580589" y="-63945"/>
            <a:ext cx="1396336" cy="988380"/>
          </a:xfrm>
          <a:prstGeom prst="rect">
            <a:avLst/>
          </a:prstGeom>
        </p:spPr>
      </p:pic>
      <p:sp>
        <p:nvSpPr>
          <p:cNvPr id="5" name="Rubrik 1">
            <a:extLst>
              <a:ext uri="{FF2B5EF4-FFF2-40B4-BE49-F238E27FC236}">
                <a16:creationId xmlns:a16="http://schemas.microsoft.com/office/drawing/2014/main" id="{1E748B86-CD07-476D-B6F9-78E3FE24EAEB}"/>
              </a:ext>
            </a:extLst>
          </p:cNvPr>
          <p:cNvSpPr>
            <a:spLocks noGrp="1"/>
          </p:cNvSpPr>
          <p:nvPr>
            <p:ph type="ctrTitle" hasCustomPrompt="1"/>
          </p:nvPr>
        </p:nvSpPr>
        <p:spPr>
          <a:xfrm>
            <a:off x="1833991" y="1526503"/>
            <a:ext cx="6055604" cy="1340078"/>
          </a:xfrm>
          <a:prstGeom prst="rect">
            <a:avLst/>
          </a:prstGeom>
        </p:spPr>
        <p:txBody>
          <a:bodyPr anchor="t"/>
          <a:lstStyle>
            <a:lvl1pPr algn="l">
              <a:defRPr sz="4500">
                <a:solidFill>
                  <a:schemeClr val="bg1"/>
                </a:solidFill>
                <a:latin typeface="Franklin Gothic Medium" panose="020B0603020102020204" pitchFamily="34" charset="0"/>
              </a:defRPr>
            </a:lvl1pPr>
          </a:lstStyle>
          <a:p>
            <a:r>
              <a:rPr lang="sv-SE" dirty="0"/>
              <a:t>Titel på presentationen på max två rader</a:t>
            </a:r>
          </a:p>
        </p:txBody>
      </p:sp>
      <p:sp>
        <p:nvSpPr>
          <p:cNvPr id="6" name="Platshållare för text 13">
            <a:extLst>
              <a:ext uri="{FF2B5EF4-FFF2-40B4-BE49-F238E27FC236}">
                <a16:creationId xmlns:a16="http://schemas.microsoft.com/office/drawing/2014/main" id="{77AC53AC-AF91-4935-9146-85A7B6712325}"/>
              </a:ext>
            </a:extLst>
          </p:cNvPr>
          <p:cNvSpPr>
            <a:spLocks noGrp="1"/>
          </p:cNvSpPr>
          <p:nvPr>
            <p:ph type="body" sz="quarter" idx="11" hasCustomPrompt="1"/>
          </p:nvPr>
        </p:nvSpPr>
        <p:spPr>
          <a:xfrm>
            <a:off x="1847171" y="2866577"/>
            <a:ext cx="6055604" cy="385443"/>
          </a:xfrm>
          <a:prstGeom prst="rect">
            <a:avLst/>
          </a:prstGeom>
        </p:spPr>
        <p:txBody>
          <a:bodyPr/>
          <a:lstStyle>
            <a:lvl1pPr marL="0" indent="0">
              <a:buNone/>
              <a:defRPr sz="1800">
                <a:solidFill>
                  <a:schemeClr val="bg1"/>
                </a:solidFill>
                <a:latin typeface="Franklin Gothic Medium" panose="020B0603020102020204" pitchFamily="34"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Underrubrik på max en rad kan finnas här</a:t>
            </a:r>
          </a:p>
        </p:txBody>
      </p:sp>
      <p:sp>
        <p:nvSpPr>
          <p:cNvPr id="9" name="Platshållare för text 13">
            <a:extLst>
              <a:ext uri="{FF2B5EF4-FFF2-40B4-BE49-F238E27FC236}">
                <a16:creationId xmlns:a16="http://schemas.microsoft.com/office/drawing/2014/main" id="{29E8118E-19C4-440E-BD89-5B53EF8C3444}"/>
              </a:ext>
            </a:extLst>
          </p:cNvPr>
          <p:cNvSpPr>
            <a:spLocks noGrp="1"/>
          </p:cNvSpPr>
          <p:nvPr>
            <p:ph type="body" sz="quarter" idx="12" hasCustomPrompt="1"/>
          </p:nvPr>
        </p:nvSpPr>
        <p:spPr>
          <a:xfrm>
            <a:off x="1847171" y="3498836"/>
            <a:ext cx="6055604" cy="306249"/>
          </a:xfrm>
          <a:prstGeom prst="rect">
            <a:avLst/>
          </a:prstGeom>
        </p:spPr>
        <p:txBody>
          <a:bodyPr/>
          <a:lstStyle>
            <a:lvl1pPr marL="0" indent="0">
              <a:spcBef>
                <a:spcPts val="450"/>
              </a:spcBef>
              <a:buNone/>
              <a:defRPr sz="1350">
                <a:solidFill>
                  <a:schemeClr val="bg1"/>
                </a:solidFill>
                <a:latin typeface="Consolas" panose="020B0609020204030204" pitchFamily="49"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Sammanhang och datum då presentationen visas</a:t>
            </a:r>
          </a:p>
        </p:txBody>
      </p:sp>
      <p:sp>
        <p:nvSpPr>
          <p:cNvPr id="10" name="Platshållare för text 13">
            <a:extLst>
              <a:ext uri="{FF2B5EF4-FFF2-40B4-BE49-F238E27FC236}">
                <a16:creationId xmlns:a16="http://schemas.microsoft.com/office/drawing/2014/main" id="{6B27E772-16A3-47F9-85C4-24F86A146624}"/>
              </a:ext>
            </a:extLst>
          </p:cNvPr>
          <p:cNvSpPr>
            <a:spLocks noGrp="1"/>
          </p:cNvSpPr>
          <p:nvPr>
            <p:ph type="body" sz="quarter" idx="13" hasCustomPrompt="1"/>
          </p:nvPr>
        </p:nvSpPr>
        <p:spPr>
          <a:xfrm>
            <a:off x="1833991" y="3841740"/>
            <a:ext cx="6055604" cy="306249"/>
          </a:xfrm>
          <a:prstGeom prst="rect">
            <a:avLst/>
          </a:prstGeom>
        </p:spPr>
        <p:txBody>
          <a:bodyPr/>
          <a:lstStyle>
            <a:lvl1pPr marL="0" indent="0">
              <a:spcBef>
                <a:spcPts val="450"/>
              </a:spcBef>
              <a:buNone/>
              <a:defRPr sz="1350">
                <a:solidFill>
                  <a:schemeClr val="bg1"/>
                </a:solidFill>
                <a:latin typeface="Consolas" panose="020B0609020204030204" pitchFamily="49"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Namn Efternamn, titel</a:t>
            </a:r>
          </a:p>
        </p:txBody>
      </p:sp>
    </p:spTree>
    <p:extLst>
      <p:ext uri="{BB962C8B-B14F-4D97-AF65-F5344CB8AC3E}">
        <p14:creationId xmlns:p14="http://schemas.microsoft.com/office/powerpoint/2010/main" val="2410028285"/>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 Titelsida">
    <p:bg>
      <p:bgPr>
        <a:blipFill dpi="0" rotWithShape="1">
          <a:blip r:embed="Ra042e4d170c44ca7">
            <a:lum/>
          </a:blip>
          <a:srcRect/>
          <a:stretch>
            <a:fillRect/>
          </a:stretch>
        </a:blipFill>
        <a:effectLst/>
      </p:bgPr>
    </p:bg>
    <p:spTree>
      <p:nvGrpSpPr>
        <p:cNvPr id="1" name=""/>
        <p:cNvGrpSpPr/>
        <p:nvPr/>
      </p:nvGrpSpPr>
      <p:grpSpPr>
        <a:xfrm>
          <a:off x="0" y="0"/>
          <a:ext cx="0" cy="0"/>
          <a:chOff x="0" y="0"/>
          <a:chExt cx="0" cy="0"/>
        </a:xfrm>
      </p:grpSpPr>
      <p:pic>
        <p:nvPicPr>
          <p:cNvPr id="4" name="Bildobjekt 3">
            <a:extLst>
              <a:ext uri="{FF2B5EF4-FFF2-40B4-BE49-F238E27FC236}">
                <a16:creationId xmlns:a16="http://schemas.microsoft.com/office/drawing/2014/main" id="{87DDBB4F-493A-4B0A-9E37-D9CF21D42628}"/>
              </a:ext>
            </a:extLst>
          </p:cNvPr>
          <p:cNvPicPr>
            <a:picLocks noChangeAspect="1"/>
          </p:cNvPicPr>
          <p:nvPr/>
        </p:nvPicPr>
        <p:blipFill>
          <a:blip r:embed="Rde845df431fb438f">
            <a:extLst>
              <a:ext uri="{28A0092B-C50C-407E-A947-70E740481C1C}">
                <a14:useLocalDpi xmlns:a14="http://schemas.microsoft.com/office/drawing/2010/main" val="0"/>
              </a:ext>
            </a:extLst>
          </a:blip>
          <a:stretch>
            <a:fillRect/>
          </a:stretch>
        </p:blipFill>
        <p:spPr>
          <a:xfrm>
            <a:off x="7600332" y="-43209"/>
            <a:ext cx="1324385" cy="937452"/>
          </a:xfrm>
          <a:prstGeom prst="rect">
            <a:avLst/>
          </a:prstGeom>
        </p:spPr>
      </p:pic>
      <p:sp>
        <p:nvSpPr>
          <p:cNvPr id="5" name="Rubrik 1">
            <a:extLst>
              <a:ext uri="{FF2B5EF4-FFF2-40B4-BE49-F238E27FC236}">
                <a16:creationId xmlns:a16="http://schemas.microsoft.com/office/drawing/2014/main" id="{C224A1E5-DA1C-4552-B7A9-BB74AE91790F}"/>
              </a:ext>
            </a:extLst>
          </p:cNvPr>
          <p:cNvSpPr>
            <a:spLocks noGrp="1"/>
          </p:cNvSpPr>
          <p:nvPr>
            <p:ph type="ctrTitle" hasCustomPrompt="1"/>
          </p:nvPr>
        </p:nvSpPr>
        <p:spPr>
          <a:xfrm>
            <a:off x="1833991" y="1526503"/>
            <a:ext cx="6055604" cy="1340078"/>
          </a:xfrm>
          <a:prstGeom prst="rect">
            <a:avLst/>
          </a:prstGeom>
        </p:spPr>
        <p:txBody>
          <a:bodyPr anchor="t"/>
          <a:lstStyle>
            <a:lvl1pPr algn="l">
              <a:defRPr sz="4500">
                <a:solidFill>
                  <a:schemeClr val="tx1"/>
                </a:solidFill>
                <a:latin typeface="Franklin Gothic Medium" panose="020B0603020102020204" pitchFamily="34" charset="0"/>
              </a:defRPr>
            </a:lvl1pPr>
          </a:lstStyle>
          <a:p>
            <a:r>
              <a:rPr lang="sv-SE" dirty="0"/>
              <a:t>Titel på presentationen på max två rader</a:t>
            </a:r>
          </a:p>
        </p:txBody>
      </p:sp>
      <p:sp>
        <p:nvSpPr>
          <p:cNvPr id="6" name="Platshållare för text 13">
            <a:extLst>
              <a:ext uri="{FF2B5EF4-FFF2-40B4-BE49-F238E27FC236}">
                <a16:creationId xmlns:a16="http://schemas.microsoft.com/office/drawing/2014/main" id="{C0B25248-4809-41CC-AB03-8FBF865D54CC}"/>
              </a:ext>
            </a:extLst>
          </p:cNvPr>
          <p:cNvSpPr>
            <a:spLocks noGrp="1"/>
          </p:cNvSpPr>
          <p:nvPr>
            <p:ph type="body" sz="quarter" idx="11" hasCustomPrompt="1"/>
          </p:nvPr>
        </p:nvSpPr>
        <p:spPr>
          <a:xfrm>
            <a:off x="1847171" y="2866577"/>
            <a:ext cx="6055604" cy="385443"/>
          </a:xfrm>
          <a:prstGeom prst="rect">
            <a:avLst/>
          </a:prstGeom>
        </p:spPr>
        <p:txBody>
          <a:bodyPr/>
          <a:lstStyle>
            <a:lvl1pPr marL="0" indent="0">
              <a:buNone/>
              <a:defRPr sz="1800">
                <a:solidFill>
                  <a:schemeClr val="tx1"/>
                </a:solidFill>
                <a:latin typeface="Franklin Gothic Medium" panose="020B0603020102020204" pitchFamily="34"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Underrubrik på max en rad kan finnas här</a:t>
            </a:r>
          </a:p>
        </p:txBody>
      </p:sp>
      <p:sp>
        <p:nvSpPr>
          <p:cNvPr id="7" name="Platshållare för text 13">
            <a:extLst>
              <a:ext uri="{FF2B5EF4-FFF2-40B4-BE49-F238E27FC236}">
                <a16:creationId xmlns:a16="http://schemas.microsoft.com/office/drawing/2014/main" id="{DE2FDF67-7508-4031-A872-A2636F7514EE}"/>
              </a:ext>
            </a:extLst>
          </p:cNvPr>
          <p:cNvSpPr>
            <a:spLocks noGrp="1"/>
          </p:cNvSpPr>
          <p:nvPr>
            <p:ph type="body" sz="quarter" idx="12" hasCustomPrompt="1"/>
          </p:nvPr>
        </p:nvSpPr>
        <p:spPr>
          <a:xfrm>
            <a:off x="1847171" y="3498836"/>
            <a:ext cx="6055604" cy="306249"/>
          </a:xfrm>
          <a:prstGeom prst="rect">
            <a:avLst/>
          </a:prstGeom>
        </p:spPr>
        <p:txBody>
          <a:bodyPr/>
          <a:lstStyle>
            <a:lvl1pPr marL="0" indent="0">
              <a:spcBef>
                <a:spcPts val="450"/>
              </a:spcBef>
              <a:buNone/>
              <a:defRPr sz="1350">
                <a:solidFill>
                  <a:schemeClr val="tx1"/>
                </a:solidFill>
                <a:latin typeface="Consolas" panose="020B0609020204030204" pitchFamily="49"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Sammanhang och datum då presentationen visas</a:t>
            </a:r>
          </a:p>
        </p:txBody>
      </p:sp>
      <p:sp>
        <p:nvSpPr>
          <p:cNvPr id="9" name="Platshållare för text 13">
            <a:extLst>
              <a:ext uri="{FF2B5EF4-FFF2-40B4-BE49-F238E27FC236}">
                <a16:creationId xmlns:a16="http://schemas.microsoft.com/office/drawing/2014/main" id="{E5E8FB10-97D3-4074-A2D1-B70E8DA5956F}"/>
              </a:ext>
            </a:extLst>
          </p:cNvPr>
          <p:cNvSpPr>
            <a:spLocks noGrp="1"/>
          </p:cNvSpPr>
          <p:nvPr>
            <p:ph type="body" sz="quarter" idx="13" hasCustomPrompt="1"/>
          </p:nvPr>
        </p:nvSpPr>
        <p:spPr>
          <a:xfrm>
            <a:off x="1833991" y="3841740"/>
            <a:ext cx="6055604" cy="306249"/>
          </a:xfrm>
          <a:prstGeom prst="rect">
            <a:avLst/>
          </a:prstGeom>
        </p:spPr>
        <p:txBody>
          <a:bodyPr/>
          <a:lstStyle>
            <a:lvl1pPr marL="0" indent="0">
              <a:spcBef>
                <a:spcPts val="450"/>
              </a:spcBef>
              <a:buNone/>
              <a:defRPr sz="1350">
                <a:solidFill>
                  <a:schemeClr val="tx1"/>
                </a:solidFill>
                <a:latin typeface="Consolas" panose="020B0609020204030204" pitchFamily="49"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Namn Efternamn, titel</a:t>
            </a:r>
          </a:p>
        </p:txBody>
      </p:sp>
    </p:spTree>
    <p:extLst>
      <p:ext uri="{BB962C8B-B14F-4D97-AF65-F5344CB8AC3E}">
        <p14:creationId xmlns:p14="http://schemas.microsoft.com/office/powerpoint/2010/main" val="3423425428"/>
      </p:ext>
    </p:extLst>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6. Titelsida">
    <p:bg>
      <p:bgPr>
        <a:blipFill dpi="0" rotWithShape="1">
          <a:blip r:embed="R6e06d6fb4fc74f5c">
            <a:lum/>
          </a:blip>
          <a:srcRect/>
          <a:stretch>
            <a:fillRect/>
          </a:stretch>
        </a:blipFill>
        <a:effectLst/>
      </p:bgPr>
    </p:bg>
    <p:spTree>
      <p:nvGrpSpPr>
        <p:cNvPr id="1" name=""/>
        <p:cNvGrpSpPr/>
        <p:nvPr/>
      </p:nvGrpSpPr>
      <p:grpSpPr>
        <a:xfrm>
          <a:off x="0" y="0"/>
          <a:ext cx="0" cy="0"/>
          <a:chOff x="0" y="0"/>
          <a:chExt cx="0" cy="0"/>
        </a:xfrm>
      </p:grpSpPr>
      <p:pic>
        <p:nvPicPr>
          <p:cNvPr id="4" name="Bildobjekt 3">
            <a:extLst>
              <a:ext uri="{FF2B5EF4-FFF2-40B4-BE49-F238E27FC236}">
                <a16:creationId xmlns:a16="http://schemas.microsoft.com/office/drawing/2014/main" id="{CBFF3CC9-04C9-4607-8E42-9CB5AE184892}"/>
              </a:ext>
            </a:extLst>
          </p:cNvPr>
          <p:cNvPicPr>
            <a:picLocks noChangeAspect="1"/>
          </p:cNvPicPr>
          <p:nvPr/>
        </p:nvPicPr>
        <p:blipFill>
          <a:blip r:embed="R16649fb57a29405a">
            <a:extLst>
              <a:ext uri="{28A0092B-C50C-407E-A947-70E740481C1C}">
                <a14:useLocalDpi xmlns:a14="http://schemas.microsoft.com/office/drawing/2010/main" val="0"/>
              </a:ext>
            </a:extLst>
          </a:blip>
          <a:stretch>
            <a:fillRect/>
          </a:stretch>
        </p:blipFill>
        <p:spPr>
          <a:xfrm>
            <a:off x="7600332" y="-43209"/>
            <a:ext cx="1324385" cy="937452"/>
          </a:xfrm>
          <a:prstGeom prst="rect">
            <a:avLst/>
          </a:prstGeom>
        </p:spPr>
      </p:pic>
      <p:sp>
        <p:nvSpPr>
          <p:cNvPr id="6" name="Rubrik 1">
            <a:extLst>
              <a:ext uri="{FF2B5EF4-FFF2-40B4-BE49-F238E27FC236}">
                <a16:creationId xmlns:a16="http://schemas.microsoft.com/office/drawing/2014/main" id="{24A6E2CB-31D0-4959-91F9-9DCC93EACFEF}"/>
              </a:ext>
            </a:extLst>
          </p:cNvPr>
          <p:cNvSpPr>
            <a:spLocks noGrp="1"/>
          </p:cNvSpPr>
          <p:nvPr>
            <p:ph type="ctrTitle" hasCustomPrompt="1"/>
          </p:nvPr>
        </p:nvSpPr>
        <p:spPr>
          <a:xfrm>
            <a:off x="1833991" y="1371646"/>
            <a:ext cx="6055604" cy="1340078"/>
          </a:xfrm>
          <a:prstGeom prst="rect">
            <a:avLst/>
          </a:prstGeom>
        </p:spPr>
        <p:txBody>
          <a:bodyPr anchor="t"/>
          <a:lstStyle>
            <a:lvl1pPr algn="l">
              <a:defRPr sz="4500">
                <a:solidFill>
                  <a:schemeClr val="tx1"/>
                </a:solidFill>
                <a:latin typeface="Franklin Gothic Medium" panose="020B0603020102020204" pitchFamily="34" charset="0"/>
              </a:defRPr>
            </a:lvl1pPr>
          </a:lstStyle>
          <a:p>
            <a:r>
              <a:rPr lang="sv-SE" dirty="0"/>
              <a:t>Titel på presentationen på max två rader</a:t>
            </a:r>
          </a:p>
        </p:txBody>
      </p:sp>
      <p:sp>
        <p:nvSpPr>
          <p:cNvPr id="8" name="Platshållare för text 13">
            <a:extLst>
              <a:ext uri="{FF2B5EF4-FFF2-40B4-BE49-F238E27FC236}">
                <a16:creationId xmlns:a16="http://schemas.microsoft.com/office/drawing/2014/main" id="{845BD7D6-6EB8-4101-910E-E25E036C3365}"/>
              </a:ext>
            </a:extLst>
          </p:cNvPr>
          <p:cNvSpPr>
            <a:spLocks noGrp="1"/>
          </p:cNvSpPr>
          <p:nvPr>
            <p:ph type="body" sz="quarter" idx="11" hasCustomPrompt="1"/>
          </p:nvPr>
        </p:nvSpPr>
        <p:spPr>
          <a:xfrm>
            <a:off x="1847171" y="2711722"/>
            <a:ext cx="6055604" cy="385443"/>
          </a:xfrm>
          <a:prstGeom prst="rect">
            <a:avLst/>
          </a:prstGeom>
        </p:spPr>
        <p:txBody>
          <a:bodyPr/>
          <a:lstStyle>
            <a:lvl1pPr marL="0" indent="0">
              <a:buNone/>
              <a:defRPr sz="1800">
                <a:solidFill>
                  <a:schemeClr val="tx1"/>
                </a:solidFill>
                <a:latin typeface="Franklin Gothic Medium" panose="020B0603020102020204" pitchFamily="34"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Underrubrik på max en rad kan finnas här</a:t>
            </a:r>
          </a:p>
        </p:txBody>
      </p:sp>
      <p:sp>
        <p:nvSpPr>
          <p:cNvPr id="9" name="Platshållare för text 13">
            <a:extLst>
              <a:ext uri="{FF2B5EF4-FFF2-40B4-BE49-F238E27FC236}">
                <a16:creationId xmlns:a16="http://schemas.microsoft.com/office/drawing/2014/main" id="{2C7CBE52-3C79-41F8-B0B5-5A3FF4F6E486}"/>
              </a:ext>
            </a:extLst>
          </p:cNvPr>
          <p:cNvSpPr>
            <a:spLocks noGrp="1"/>
          </p:cNvSpPr>
          <p:nvPr>
            <p:ph type="body" sz="quarter" idx="12" hasCustomPrompt="1"/>
          </p:nvPr>
        </p:nvSpPr>
        <p:spPr>
          <a:xfrm>
            <a:off x="1847171" y="3343981"/>
            <a:ext cx="6055604" cy="306249"/>
          </a:xfrm>
          <a:prstGeom prst="rect">
            <a:avLst/>
          </a:prstGeom>
        </p:spPr>
        <p:txBody>
          <a:bodyPr/>
          <a:lstStyle>
            <a:lvl1pPr marL="0" indent="0">
              <a:spcBef>
                <a:spcPts val="450"/>
              </a:spcBef>
              <a:buNone/>
              <a:defRPr sz="1350">
                <a:solidFill>
                  <a:schemeClr val="tx1"/>
                </a:solidFill>
                <a:latin typeface="Consolas" panose="020B0609020204030204" pitchFamily="49"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Sammanhang och datum då presentationen visas</a:t>
            </a:r>
          </a:p>
        </p:txBody>
      </p:sp>
      <p:sp>
        <p:nvSpPr>
          <p:cNvPr id="10" name="Platshållare för text 13">
            <a:extLst>
              <a:ext uri="{FF2B5EF4-FFF2-40B4-BE49-F238E27FC236}">
                <a16:creationId xmlns:a16="http://schemas.microsoft.com/office/drawing/2014/main" id="{26F65FAA-FAAD-4E22-B34D-1FC05436EA9F}"/>
              </a:ext>
            </a:extLst>
          </p:cNvPr>
          <p:cNvSpPr>
            <a:spLocks noGrp="1"/>
          </p:cNvSpPr>
          <p:nvPr>
            <p:ph type="body" sz="quarter" idx="13" hasCustomPrompt="1"/>
          </p:nvPr>
        </p:nvSpPr>
        <p:spPr>
          <a:xfrm>
            <a:off x="1833991" y="3686883"/>
            <a:ext cx="6055604" cy="306249"/>
          </a:xfrm>
          <a:prstGeom prst="rect">
            <a:avLst/>
          </a:prstGeom>
        </p:spPr>
        <p:txBody>
          <a:bodyPr/>
          <a:lstStyle>
            <a:lvl1pPr marL="0" indent="0">
              <a:spcBef>
                <a:spcPts val="450"/>
              </a:spcBef>
              <a:buNone/>
              <a:defRPr sz="1350">
                <a:solidFill>
                  <a:schemeClr val="tx1"/>
                </a:solidFill>
                <a:latin typeface="Consolas" panose="020B0609020204030204" pitchFamily="49"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Namn Efternamn, titel</a:t>
            </a:r>
          </a:p>
        </p:txBody>
      </p:sp>
    </p:spTree>
    <p:extLst>
      <p:ext uri="{BB962C8B-B14F-4D97-AF65-F5344CB8AC3E}">
        <p14:creationId xmlns:p14="http://schemas.microsoft.com/office/powerpoint/2010/main" val="2376529379"/>
      </p:ext>
    </p:extLst>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5. Titelsida">
    <p:bg>
      <p:bgPr>
        <a:blipFill dpi="0" rotWithShape="1">
          <a:blip r:embed="R773768fd87ae48be">
            <a:lum/>
          </a:blip>
          <a:srcRect/>
          <a:stretch>
            <a:fillRect/>
          </a:stretch>
        </a:blipFill>
        <a:effectLst/>
      </p:bgPr>
    </p:bg>
    <p:spTree>
      <p:nvGrpSpPr>
        <p:cNvPr id="1" name=""/>
        <p:cNvGrpSpPr/>
        <p:nvPr/>
      </p:nvGrpSpPr>
      <p:grpSpPr>
        <a:xfrm>
          <a:off x="0" y="0"/>
          <a:ext cx="0" cy="0"/>
          <a:chOff x="0" y="0"/>
          <a:chExt cx="0" cy="0"/>
        </a:xfrm>
      </p:grpSpPr>
      <p:pic>
        <p:nvPicPr>
          <p:cNvPr id="4" name="Bildobjekt 3">
            <a:extLst>
              <a:ext uri="{FF2B5EF4-FFF2-40B4-BE49-F238E27FC236}">
                <a16:creationId xmlns:a16="http://schemas.microsoft.com/office/drawing/2014/main" id="{764912F1-94EF-4A4B-9A1F-1B082AFE6442}"/>
              </a:ext>
            </a:extLst>
          </p:cNvPr>
          <p:cNvPicPr>
            <a:picLocks noChangeAspect="1"/>
          </p:cNvPicPr>
          <p:nvPr/>
        </p:nvPicPr>
        <p:blipFill>
          <a:blip r:embed="R091f2b61e40f4fc1">
            <a:extLst>
              <a:ext uri="{28A0092B-C50C-407E-A947-70E740481C1C}">
                <a14:useLocalDpi xmlns:a14="http://schemas.microsoft.com/office/drawing/2010/main" val="0"/>
              </a:ext>
            </a:extLst>
          </a:blip>
          <a:stretch>
            <a:fillRect/>
          </a:stretch>
        </p:blipFill>
        <p:spPr>
          <a:xfrm>
            <a:off x="7580589" y="-63945"/>
            <a:ext cx="1396336" cy="988380"/>
          </a:xfrm>
          <a:prstGeom prst="rect">
            <a:avLst/>
          </a:prstGeom>
        </p:spPr>
      </p:pic>
      <p:sp>
        <p:nvSpPr>
          <p:cNvPr id="7" name="Rubrik 1">
            <a:extLst>
              <a:ext uri="{FF2B5EF4-FFF2-40B4-BE49-F238E27FC236}">
                <a16:creationId xmlns:a16="http://schemas.microsoft.com/office/drawing/2014/main" id="{1B507E48-30D7-478A-A6F8-543BB3EF8B2D}"/>
              </a:ext>
            </a:extLst>
          </p:cNvPr>
          <p:cNvSpPr>
            <a:spLocks noGrp="1"/>
          </p:cNvSpPr>
          <p:nvPr>
            <p:ph type="ctrTitle" hasCustomPrompt="1"/>
          </p:nvPr>
        </p:nvSpPr>
        <p:spPr>
          <a:xfrm>
            <a:off x="1867172" y="995560"/>
            <a:ext cx="6055604" cy="1340078"/>
          </a:xfrm>
          <a:prstGeom prst="rect">
            <a:avLst/>
          </a:prstGeom>
        </p:spPr>
        <p:txBody>
          <a:bodyPr anchor="t"/>
          <a:lstStyle>
            <a:lvl1pPr algn="l">
              <a:defRPr sz="4500">
                <a:solidFill>
                  <a:schemeClr val="bg1"/>
                </a:solidFill>
                <a:latin typeface="Franklin Gothic Medium" panose="020B0603020102020204" pitchFamily="34" charset="0"/>
              </a:defRPr>
            </a:lvl1pPr>
          </a:lstStyle>
          <a:p>
            <a:r>
              <a:rPr lang="sv-SE" dirty="0"/>
              <a:t>Titel på presentationen på max två rader</a:t>
            </a:r>
          </a:p>
        </p:txBody>
      </p:sp>
      <p:sp>
        <p:nvSpPr>
          <p:cNvPr id="8" name="Platshållare för text 13">
            <a:extLst>
              <a:ext uri="{FF2B5EF4-FFF2-40B4-BE49-F238E27FC236}">
                <a16:creationId xmlns:a16="http://schemas.microsoft.com/office/drawing/2014/main" id="{E6E99FE6-9EB0-444C-A7A8-C069F9575F4A}"/>
              </a:ext>
            </a:extLst>
          </p:cNvPr>
          <p:cNvSpPr>
            <a:spLocks noGrp="1"/>
          </p:cNvSpPr>
          <p:nvPr>
            <p:ph type="body" sz="quarter" idx="11" hasCustomPrompt="1"/>
          </p:nvPr>
        </p:nvSpPr>
        <p:spPr>
          <a:xfrm>
            <a:off x="1880356" y="2335636"/>
            <a:ext cx="6055604" cy="385443"/>
          </a:xfrm>
          <a:prstGeom prst="rect">
            <a:avLst/>
          </a:prstGeom>
        </p:spPr>
        <p:txBody>
          <a:bodyPr/>
          <a:lstStyle>
            <a:lvl1pPr marL="0" indent="0">
              <a:buNone/>
              <a:defRPr sz="1800">
                <a:solidFill>
                  <a:schemeClr val="bg1"/>
                </a:solidFill>
                <a:latin typeface="Franklin Gothic Medium" panose="020B0603020102020204" pitchFamily="34"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Underrubrik på max en rad kan finnas här</a:t>
            </a:r>
          </a:p>
        </p:txBody>
      </p:sp>
      <p:sp>
        <p:nvSpPr>
          <p:cNvPr id="9" name="Platshållare för text 13">
            <a:extLst>
              <a:ext uri="{FF2B5EF4-FFF2-40B4-BE49-F238E27FC236}">
                <a16:creationId xmlns:a16="http://schemas.microsoft.com/office/drawing/2014/main" id="{DEEB99D0-CE4C-4A24-B7AC-17899A2292E1}"/>
              </a:ext>
            </a:extLst>
          </p:cNvPr>
          <p:cNvSpPr>
            <a:spLocks noGrp="1"/>
          </p:cNvSpPr>
          <p:nvPr>
            <p:ph type="body" sz="quarter" idx="12" hasCustomPrompt="1"/>
          </p:nvPr>
        </p:nvSpPr>
        <p:spPr>
          <a:xfrm>
            <a:off x="1880356" y="2967896"/>
            <a:ext cx="6055604" cy="306249"/>
          </a:xfrm>
          <a:prstGeom prst="rect">
            <a:avLst/>
          </a:prstGeom>
        </p:spPr>
        <p:txBody>
          <a:bodyPr/>
          <a:lstStyle>
            <a:lvl1pPr marL="0" indent="0">
              <a:spcBef>
                <a:spcPts val="450"/>
              </a:spcBef>
              <a:buNone/>
              <a:defRPr sz="1350">
                <a:solidFill>
                  <a:schemeClr val="bg1"/>
                </a:solidFill>
                <a:latin typeface="Consolas" panose="020B0609020204030204" pitchFamily="49"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Sammanhang och datum då presentationen visas</a:t>
            </a:r>
          </a:p>
        </p:txBody>
      </p:sp>
      <p:sp>
        <p:nvSpPr>
          <p:cNvPr id="10" name="Platshållare för text 13">
            <a:extLst>
              <a:ext uri="{FF2B5EF4-FFF2-40B4-BE49-F238E27FC236}">
                <a16:creationId xmlns:a16="http://schemas.microsoft.com/office/drawing/2014/main" id="{2D0FBD23-81C5-423A-9A46-9C071487BB96}"/>
              </a:ext>
            </a:extLst>
          </p:cNvPr>
          <p:cNvSpPr>
            <a:spLocks noGrp="1"/>
          </p:cNvSpPr>
          <p:nvPr>
            <p:ph type="body" sz="quarter" idx="13" hasCustomPrompt="1"/>
          </p:nvPr>
        </p:nvSpPr>
        <p:spPr>
          <a:xfrm>
            <a:off x="1867172" y="3310796"/>
            <a:ext cx="6055604" cy="306249"/>
          </a:xfrm>
          <a:prstGeom prst="rect">
            <a:avLst/>
          </a:prstGeom>
        </p:spPr>
        <p:txBody>
          <a:bodyPr/>
          <a:lstStyle>
            <a:lvl1pPr marL="0" indent="0">
              <a:spcBef>
                <a:spcPts val="450"/>
              </a:spcBef>
              <a:buNone/>
              <a:defRPr sz="1350">
                <a:solidFill>
                  <a:schemeClr val="bg1"/>
                </a:solidFill>
                <a:latin typeface="Consolas" panose="020B0609020204030204" pitchFamily="49"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Namn Efternamn, titel</a:t>
            </a:r>
          </a:p>
        </p:txBody>
      </p:sp>
    </p:spTree>
    <p:extLst>
      <p:ext uri="{BB962C8B-B14F-4D97-AF65-F5344CB8AC3E}">
        <p14:creationId xmlns:p14="http://schemas.microsoft.com/office/powerpoint/2010/main" val="2734975873"/>
      </p:ext>
    </p:extLst>
  </p:cSld>
  <p:clrMapOvr>
    <a:overrideClrMapping bg1="lt1" tx1="dk1" bg2="lt2" tx2="dk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4. Titelsida">
    <p:bg>
      <p:bgPr>
        <a:blipFill dpi="0" rotWithShape="1">
          <a:blip r:embed="Rab1fab11bdfb4eb6">
            <a:lum/>
          </a:blip>
          <a:srcRect/>
          <a:stretch>
            <a:fillRect/>
          </a:stretch>
        </a:blipFill>
        <a:effectLst/>
      </p:bgPr>
    </p:bg>
    <p:spTree>
      <p:nvGrpSpPr>
        <p:cNvPr id="1" name=""/>
        <p:cNvGrpSpPr/>
        <p:nvPr/>
      </p:nvGrpSpPr>
      <p:grpSpPr>
        <a:xfrm>
          <a:off x="0" y="0"/>
          <a:ext cx="0" cy="0"/>
          <a:chOff x="0" y="0"/>
          <a:chExt cx="0" cy="0"/>
        </a:xfrm>
      </p:grpSpPr>
      <p:pic>
        <p:nvPicPr>
          <p:cNvPr id="6" name="Bildobjekt 5">
            <a:extLst>
              <a:ext uri="{FF2B5EF4-FFF2-40B4-BE49-F238E27FC236}">
                <a16:creationId xmlns:a16="http://schemas.microsoft.com/office/drawing/2014/main" id="{B5F31445-BF6F-451F-8BE2-B5D15CD06140}"/>
              </a:ext>
            </a:extLst>
          </p:cNvPr>
          <p:cNvPicPr>
            <a:picLocks noChangeAspect="1"/>
          </p:cNvPicPr>
          <p:nvPr/>
        </p:nvPicPr>
        <p:blipFill>
          <a:blip r:embed="R7443b18a46084ecf">
            <a:extLst>
              <a:ext uri="{28A0092B-C50C-407E-A947-70E740481C1C}">
                <a14:useLocalDpi xmlns:a14="http://schemas.microsoft.com/office/drawing/2010/main" val="0"/>
              </a:ext>
            </a:extLst>
          </a:blip>
          <a:stretch>
            <a:fillRect/>
          </a:stretch>
        </p:blipFill>
        <p:spPr>
          <a:xfrm>
            <a:off x="7580589" y="-63945"/>
            <a:ext cx="1396336" cy="988380"/>
          </a:xfrm>
          <a:prstGeom prst="rect">
            <a:avLst/>
          </a:prstGeom>
        </p:spPr>
      </p:pic>
      <p:sp>
        <p:nvSpPr>
          <p:cNvPr id="5" name="Rubrik 1">
            <a:extLst>
              <a:ext uri="{FF2B5EF4-FFF2-40B4-BE49-F238E27FC236}">
                <a16:creationId xmlns:a16="http://schemas.microsoft.com/office/drawing/2014/main" id="{360EEB5C-5B3C-4E87-A767-0A4552A20E1E}"/>
              </a:ext>
            </a:extLst>
          </p:cNvPr>
          <p:cNvSpPr>
            <a:spLocks noGrp="1"/>
          </p:cNvSpPr>
          <p:nvPr>
            <p:ph type="ctrTitle" hasCustomPrompt="1"/>
          </p:nvPr>
        </p:nvSpPr>
        <p:spPr>
          <a:xfrm>
            <a:off x="1955661" y="1006624"/>
            <a:ext cx="6055604" cy="1340078"/>
          </a:xfrm>
          <a:prstGeom prst="rect">
            <a:avLst/>
          </a:prstGeom>
        </p:spPr>
        <p:txBody>
          <a:bodyPr anchor="t"/>
          <a:lstStyle>
            <a:lvl1pPr algn="l">
              <a:defRPr sz="4500">
                <a:solidFill>
                  <a:schemeClr val="bg1"/>
                </a:solidFill>
                <a:latin typeface="Franklin Gothic Medium" panose="020B0603020102020204" pitchFamily="34" charset="0"/>
              </a:defRPr>
            </a:lvl1pPr>
          </a:lstStyle>
          <a:p>
            <a:r>
              <a:rPr lang="sv-SE" dirty="0"/>
              <a:t>Titel på presentationen på max två rader</a:t>
            </a:r>
          </a:p>
        </p:txBody>
      </p:sp>
      <p:sp>
        <p:nvSpPr>
          <p:cNvPr id="9" name="Platshållare för text 13">
            <a:extLst>
              <a:ext uri="{FF2B5EF4-FFF2-40B4-BE49-F238E27FC236}">
                <a16:creationId xmlns:a16="http://schemas.microsoft.com/office/drawing/2014/main" id="{DADBD2F1-357A-49B5-AABD-693430EC5F57}"/>
              </a:ext>
            </a:extLst>
          </p:cNvPr>
          <p:cNvSpPr>
            <a:spLocks noGrp="1"/>
          </p:cNvSpPr>
          <p:nvPr>
            <p:ph type="body" sz="quarter" idx="11" hasCustomPrompt="1"/>
          </p:nvPr>
        </p:nvSpPr>
        <p:spPr>
          <a:xfrm>
            <a:off x="1968843" y="2346699"/>
            <a:ext cx="6055604" cy="385443"/>
          </a:xfrm>
          <a:prstGeom prst="rect">
            <a:avLst/>
          </a:prstGeom>
        </p:spPr>
        <p:txBody>
          <a:bodyPr/>
          <a:lstStyle>
            <a:lvl1pPr marL="0" indent="0">
              <a:buNone/>
              <a:defRPr sz="1800">
                <a:solidFill>
                  <a:schemeClr val="bg1"/>
                </a:solidFill>
                <a:latin typeface="Franklin Gothic Medium" panose="020B0603020102020204" pitchFamily="34"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Underrubrik på max en rad kan finnas här</a:t>
            </a:r>
          </a:p>
        </p:txBody>
      </p:sp>
      <p:sp>
        <p:nvSpPr>
          <p:cNvPr id="10" name="Platshållare för text 13">
            <a:extLst>
              <a:ext uri="{FF2B5EF4-FFF2-40B4-BE49-F238E27FC236}">
                <a16:creationId xmlns:a16="http://schemas.microsoft.com/office/drawing/2014/main" id="{7C5B455F-EAC2-410C-BE06-49A43AD547B5}"/>
              </a:ext>
            </a:extLst>
          </p:cNvPr>
          <p:cNvSpPr>
            <a:spLocks noGrp="1"/>
          </p:cNvSpPr>
          <p:nvPr>
            <p:ph type="body" sz="quarter" idx="12" hasCustomPrompt="1"/>
          </p:nvPr>
        </p:nvSpPr>
        <p:spPr>
          <a:xfrm>
            <a:off x="1968843" y="2978958"/>
            <a:ext cx="6055604" cy="306249"/>
          </a:xfrm>
          <a:prstGeom prst="rect">
            <a:avLst/>
          </a:prstGeom>
        </p:spPr>
        <p:txBody>
          <a:bodyPr/>
          <a:lstStyle>
            <a:lvl1pPr marL="0" indent="0">
              <a:spcBef>
                <a:spcPts val="450"/>
              </a:spcBef>
              <a:buNone/>
              <a:defRPr sz="1350">
                <a:solidFill>
                  <a:schemeClr val="bg1"/>
                </a:solidFill>
                <a:latin typeface="Consolas" panose="020B0609020204030204" pitchFamily="49"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Sammanhang och datum då presentationen visas</a:t>
            </a:r>
          </a:p>
        </p:txBody>
      </p:sp>
      <p:sp>
        <p:nvSpPr>
          <p:cNvPr id="11" name="Platshållare för text 13">
            <a:extLst>
              <a:ext uri="{FF2B5EF4-FFF2-40B4-BE49-F238E27FC236}">
                <a16:creationId xmlns:a16="http://schemas.microsoft.com/office/drawing/2014/main" id="{94D8AFA5-D0B9-4438-BB1E-50E895128DE6}"/>
              </a:ext>
            </a:extLst>
          </p:cNvPr>
          <p:cNvSpPr>
            <a:spLocks noGrp="1"/>
          </p:cNvSpPr>
          <p:nvPr>
            <p:ph type="body" sz="quarter" idx="13" hasCustomPrompt="1"/>
          </p:nvPr>
        </p:nvSpPr>
        <p:spPr>
          <a:xfrm>
            <a:off x="1955661" y="3321861"/>
            <a:ext cx="6055604" cy="306249"/>
          </a:xfrm>
          <a:prstGeom prst="rect">
            <a:avLst/>
          </a:prstGeom>
        </p:spPr>
        <p:txBody>
          <a:bodyPr/>
          <a:lstStyle>
            <a:lvl1pPr marL="0" indent="0">
              <a:spcBef>
                <a:spcPts val="450"/>
              </a:spcBef>
              <a:buNone/>
              <a:defRPr sz="1350">
                <a:solidFill>
                  <a:schemeClr val="bg1"/>
                </a:solidFill>
                <a:latin typeface="Consolas" panose="020B0609020204030204" pitchFamily="49"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Namn Efternamn, titel</a:t>
            </a:r>
          </a:p>
        </p:txBody>
      </p:sp>
    </p:spTree>
    <p:extLst>
      <p:ext uri="{BB962C8B-B14F-4D97-AF65-F5344CB8AC3E}">
        <p14:creationId xmlns:p14="http://schemas.microsoft.com/office/powerpoint/2010/main" val="1951985097"/>
      </p:ext>
    </p:extLst>
  </p:cSld>
  <p:clrMapOvr>
    <a:overrideClrMapping bg1="lt1" tx1="dk1" bg2="lt2" tx2="dk2" accent1="accent1" accent2="accent2" accent3="accent3" accent4="accent4" accent5="accent5" accent6="accent6" hlink="hlink" folHlink="folHlink"/>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8. Innehåll_text+karta">
    <p:spTree>
      <p:nvGrpSpPr>
        <p:cNvPr id="1" name=""/>
        <p:cNvGrpSpPr/>
        <p:nvPr/>
      </p:nvGrpSpPr>
      <p:grpSpPr>
        <a:xfrm>
          <a:off x="0" y="0"/>
          <a:ext cx="0" cy="0"/>
          <a:chOff x="0" y="0"/>
          <a:chExt cx="0" cy="0"/>
        </a:xfrm>
      </p:grpSpPr>
      <p:pic>
        <p:nvPicPr>
          <p:cNvPr id="5" name="Bild 4">
            <a:extLst>
              <a:ext uri="{FF2B5EF4-FFF2-40B4-BE49-F238E27FC236}">
                <a16:creationId xmlns:a16="http://schemas.microsoft.com/office/drawing/2014/main" id="{EA25CBA3-5B32-4563-AE38-1292502F65F0}"/>
              </a:ext>
            </a:extLst>
          </p:cNvPr>
          <p:cNvPicPr>
            <a:picLocks noChangeAspect="1"/>
          </p:cNvPicPr>
          <p:nvPr userDrawn="1"/>
        </p:nvPicPr>
        <p:blipFill>
          <a:blip r:embed="R3991a5ed97844129">
            <a:extLst>
              <a:ext uri="{96DAC541-7B7A-43D3-8B79-37D633B846F1}">
                <asvg:svgBlip xmlns:asvg="http://schemas.microsoft.com/office/drawing/2016/SVG/main" r:embed="Rbeac33665bc14cfc"/>
              </a:ext>
            </a:extLst>
          </a:blip>
          <a:stretch>
            <a:fillRect/>
          </a:stretch>
        </p:blipFill>
        <p:spPr>
          <a:xfrm>
            <a:off x="6009874" y="173204"/>
            <a:ext cx="2187918" cy="4026003"/>
          </a:xfrm>
          <a:prstGeom prst="rect">
            <a:avLst/>
          </a:prstGeom>
        </p:spPr>
      </p:pic>
      <p:sp>
        <p:nvSpPr>
          <p:cNvPr id="7" name="Rubrik 1">
            <a:extLst>
              <a:ext uri="{FF2B5EF4-FFF2-40B4-BE49-F238E27FC236}">
                <a16:creationId xmlns:a16="http://schemas.microsoft.com/office/drawing/2014/main" id="{A8490630-40A3-4AA0-A7D4-C16AED74B318}"/>
              </a:ext>
            </a:extLst>
          </p:cNvPr>
          <p:cNvSpPr>
            <a:spLocks noGrp="1"/>
          </p:cNvSpPr>
          <p:nvPr>
            <p:ph type="title" hasCustomPrompt="1"/>
          </p:nvPr>
        </p:nvSpPr>
        <p:spPr>
          <a:xfrm>
            <a:off x="559194" y="360935"/>
            <a:ext cx="4969413" cy="542585"/>
          </a:xfrm>
          <a:prstGeom prst="rect">
            <a:avLst/>
          </a:prstGeom>
        </p:spPr>
        <p:txBody>
          <a:bodyPr/>
          <a:lstStyle>
            <a:lvl1pPr>
              <a:lnSpc>
                <a:spcPct val="100000"/>
              </a:lnSpc>
              <a:defRPr/>
            </a:lvl1pPr>
          </a:lstStyle>
          <a:p>
            <a:r>
              <a:rPr lang="sv-SE" dirty="0"/>
              <a:t>Klicka här för att ändra rubrik</a:t>
            </a:r>
          </a:p>
        </p:txBody>
      </p:sp>
      <p:sp>
        <p:nvSpPr>
          <p:cNvPr id="8" name="Platshållare för text 5">
            <a:extLst>
              <a:ext uri="{FF2B5EF4-FFF2-40B4-BE49-F238E27FC236}">
                <a16:creationId xmlns:a16="http://schemas.microsoft.com/office/drawing/2014/main" id="{DCC0DA6B-8107-421B-A5FB-9BE4BE57F04F}"/>
              </a:ext>
            </a:extLst>
          </p:cNvPr>
          <p:cNvSpPr>
            <a:spLocks noGrp="1"/>
          </p:cNvSpPr>
          <p:nvPr>
            <p:ph type="body" sz="quarter" idx="13" hasCustomPrompt="1"/>
          </p:nvPr>
        </p:nvSpPr>
        <p:spPr>
          <a:xfrm>
            <a:off x="580297" y="1056212"/>
            <a:ext cx="4484077" cy="3142998"/>
          </a:xfrm>
          <a:prstGeom prst="rect">
            <a:avLst/>
          </a:prstGeom>
        </p:spPr>
        <p:txBody>
          <a:bodyPr/>
          <a:lstStyle>
            <a:lvl1pPr marL="0" indent="0">
              <a:lnSpc>
                <a:spcPct val="100000"/>
              </a:lnSpc>
              <a:spcBef>
                <a:spcPts val="0"/>
              </a:spcBef>
              <a:buFontTx/>
              <a:buNone/>
              <a:defRPr sz="1800"/>
            </a:lvl1pPr>
          </a:lstStyle>
          <a:p>
            <a:pPr lvl="0"/>
            <a:r>
              <a:rPr lang="sv-SE" dirty="0"/>
              <a:t>Här kan du lägga en text som hör till kartan. I powerpoint-mallen för statistik finns fler exempel på tillämpning av kartan.</a:t>
            </a:r>
          </a:p>
        </p:txBody>
      </p:sp>
    </p:spTree>
    <p:extLst>
      <p:ext uri="{BB962C8B-B14F-4D97-AF65-F5344CB8AC3E}">
        <p14:creationId xmlns:p14="http://schemas.microsoft.com/office/powerpoint/2010/main" val="22186884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3. Innehåll_text+bild">
    <p:spTree>
      <p:nvGrpSpPr>
        <p:cNvPr id="1" name=""/>
        <p:cNvGrpSpPr/>
        <p:nvPr/>
      </p:nvGrpSpPr>
      <p:grpSpPr>
        <a:xfrm>
          <a:off x="0" y="0"/>
          <a:ext cx="0" cy="0"/>
          <a:chOff x="0" y="0"/>
          <a:chExt cx="0" cy="0"/>
        </a:xfrm>
      </p:grpSpPr>
      <p:sp>
        <p:nvSpPr>
          <p:cNvPr id="13" name="Platshållare för innehåll 3">
            <a:extLst>
              <a:ext uri="{FF2B5EF4-FFF2-40B4-BE49-F238E27FC236}">
                <a16:creationId xmlns:a16="http://schemas.microsoft.com/office/drawing/2014/main" id="{863F7A15-03B2-4931-8982-FE4393FFEAC0}"/>
              </a:ext>
            </a:extLst>
          </p:cNvPr>
          <p:cNvSpPr>
            <a:spLocks noGrp="1" noChangeAspect="1"/>
          </p:cNvSpPr>
          <p:nvPr>
            <p:ph sz="half" idx="14" hasCustomPrompt="1"/>
          </p:nvPr>
        </p:nvSpPr>
        <p:spPr>
          <a:xfrm>
            <a:off x="4688101" y="1056215"/>
            <a:ext cx="3869900" cy="3150241"/>
          </a:xfrm>
          <a:prstGeom prst="rect">
            <a:avLst/>
          </a:prstGeom>
        </p:spPr>
        <p:txBody>
          <a:bodyPr/>
          <a:lstStyle>
            <a:lvl1pPr marL="0" indent="0">
              <a:buNone/>
              <a:defRPr sz="1800"/>
            </a:lvl1pPr>
          </a:lstStyle>
          <a:p>
            <a:pPr lvl="0"/>
            <a:r>
              <a:rPr lang="sv-SE" dirty="0"/>
              <a:t>Infoga bild, ikon, diagram eller tabell.</a:t>
            </a:r>
          </a:p>
        </p:txBody>
      </p:sp>
      <p:sp>
        <p:nvSpPr>
          <p:cNvPr id="22" name="Rubrik 1">
            <a:extLst>
              <a:ext uri="{FF2B5EF4-FFF2-40B4-BE49-F238E27FC236}">
                <a16:creationId xmlns:a16="http://schemas.microsoft.com/office/drawing/2014/main" id="{9522D363-D6AA-4F6C-B5D3-035F14428564}"/>
              </a:ext>
            </a:extLst>
          </p:cNvPr>
          <p:cNvSpPr>
            <a:spLocks noGrp="1"/>
          </p:cNvSpPr>
          <p:nvPr>
            <p:ph type="title" hasCustomPrompt="1"/>
          </p:nvPr>
        </p:nvSpPr>
        <p:spPr>
          <a:xfrm>
            <a:off x="553972" y="360935"/>
            <a:ext cx="8047887" cy="542585"/>
          </a:xfrm>
          <a:prstGeom prst="rect">
            <a:avLst/>
          </a:prstGeom>
        </p:spPr>
        <p:txBody>
          <a:bodyPr/>
          <a:lstStyle>
            <a:lvl1pPr>
              <a:lnSpc>
                <a:spcPct val="100000"/>
              </a:lnSpc>
              <a:defRPr/>
            </a:lvl1pPr>
          </a:lstStyle>
          <a:p>
            <a:r>
              <a:rPr lang="sv-SE" dirty="0"/>
              <a:t>Klicka här för att ändra rubrik</a:t>
            </a:r>
          </a:p>
        </p:txBody>
      </p:sp>
      <p:sp>
        <p:nvSpPr>
          <p:cNvPr id="23" name="Platshållare för text 5">
            <a:extLst>
              <a:ext uri="{FF2B5EF4-FFF2-40B4-BE49-F238E27FC236}">
                <a16:creationId xmlns:a16="http://schemas.microsoft.com/office/drawing/2014/main" id="{C08A2DC0-BF60-4844-93AA-0E7280DBFF14}"/>
              </a:ext>
            </a:extLst>
          </p:cNvPr>
          <p:cNvSpPr>
            <a:spLocks noGrp="1"/>
          </p:cNvSpPr>
          <p:nvPr>
            <p:ph type="body" sz="quarter" idx="13" hasCustomPrompt="1"/>
          </p:nvPr>
        </p:nvSpPr>
        <p:spPr>
          <a:xfrm>
            <a:off x="561329" y="1056212"/>
            <a:ext cx="3861000" cy="3142998"/>
          </a:xfrm>
          <a:prstGeom prst="rect">
            <a:avLst/>
          </a:prstGeom>
        </p:spPr>
        <p:txBody>
          <a:bodyPr/>
          <a:lstStyle>
            <a:lvl1pPr marL="0" indent="0">
              <a:lnSpc>
                <a:spcPct val="100000"/>
              </a:lnSpc>
              <a:spcBef>
                <a:spcPts val="0"/>
              </a:spcBef>
              <a:buFontTx/>
              <a:buNone/>
              <a:defRPr sz="1800"/>
            </a:lvl1pPr>
          </a:lstStyle>
          <a:p>
            <a:pPr lvl="0"/>
            <a:r>
              <a:rPr lang="sv-SE" dirty="0"/>
              <a:t>Dela alltid upp texten i två spalter eftersom det blir svårläst med för långa rader.</a:t>
            </a:r>
          </a:p>
        </p:txBody>
      </p:sp>
    </p:spTree>
    <p:extLst>
      <p:ext uri="{BB962C8B-B14F-4D97-AF65-F5344CB8AC3E}">
        <p14:creationId xmlns:p14="http://schemas.microsoft.com/office/powerpoint/2010/main" val="4181149302"/>
      </p:ext>
    </p:extLst>
  </p:cSld>
  <p:clrMapOvr>
    <a:masterClrMapping/>
  </p:clrMapOvr>
</p:sldLayout>
</file>

<file path=ppt/slideLayouts/slideLayouta.xml><?xml version="1.0" encoding="utf-8"?>
<p:sldLayout xmlns:a="http://schemas.openxmlformats.org/drawingml/2006/main" xmlns:r="http://schemas.openxmlformats.org/officeDocument/2006/relationships" xmlns:p="http://schemas.openxmlformats.org/presentationml/2006/main" preserve="1" userDrawn="1">
  <p:cSld name="7. Innehåll_utfallande bild">
    <p:spTree>
      <p:nvGrpSpPr>
        <p:cNvPr id="1" name=""/>
        <p:cNvGrpSpPr/>
        <p:nvPr/>
      </p:nvGrpSpPr>
      <p:grpSpPr>
        <a:xfrm>
          <a:off x="0" y="0"/>
          <a:ext cx="0" cy="0"/>
          <a:chOff x="0" y="0"/>
          <a:chExt cx="0" cy="0"/>
        </a:xfrm>
      </p:grpSpPr>
      <p:sp>
        <p:nvSpPr>
          <p:cNvPr id="8" name="Platshållare för innehåll 3">
            <a:extLst>
              <a:ext uri="{FF2B5EF4-FFF2-40B4-BE49-F238E27FC236}">
                <a16:creationId xmlns:a16="http://schemas.microsoft.com/office/drawing/2014/main" id="{7486B90D-0041-4CCA-87FB-962962BA96EF}"/>
              </a:ext>
            </a:extLst>
          </p:cNvPr>
          <p:cNvSpPr>
            <a:spLocks noGrp="1" noChangeAspect="1"/>
          </p:cNvSpPr>
          <p:nvPr>
            <p:ph sz="half" idx="15" hasCustomPrompt="1"/>
          </p:nvPr>
        </p:nvSpPr>
        <p:spPr>
          <a:xfrm>
            <a:off x="0" y="0"/>
            <a:ext cx="9144000" cy="5143500"/>
          </a:xfrm>
          <a:prstGeom prst="rect">
            <a:avLst/>
          </a:prstGeom>
        </p:spPr>
        <p:txBody>
          <a:bodyPr/>
          <a:lstStyle>
            <a:lvl1pPr marL="0" indent="0">
              <a:buNone/>
              <a:defRPr sz="1800"/>
            </a:lvl1pPr>
          </a:lstStyle>
          <a:p>
            <a:pPr lvl="0"/>
            <a:r>
              <a:rPr lang="sv-SE" dirty="0"/>
              <a:t>Infoga utfallande bild</a:t>
            </a:r>
          </a:p>
        </p:txBody>
      </p:sp>
    </p:spTree>
    <p:extLst>
      <p:ext uri="{BB962C8B-B14F-4D97-AF65-F5344CB8AC3E}">
        <p14:creationId xmlns:p14="http://schemas.microsoft.com/office/powerpoint/2010/main" val="911196352"/>
      </p:ext>
    </p:extLst>
  </p:cSld>
  <p:clrMapOvr>
    <a:masterClrMapping/>
  </p:clrMapOvr>
</p:sldLayout>
</file>

<file path=ppt/slideLayouts/slideLayoutb.xml><?xml version="1.0" encoding="utf-8"?>
<p:sldLayout xmlns:a="http://schemas.openxmlformats.org/drawingml/2006/main" xmlns:r="http://schemas.openxmlformats.org/officeDocument/2006/relationships" xmlns:p="http://schemas.openxmlformats.org/presentationml/2006/main" preserve="1" userDrawn="1">
  <p:cSld name="2. Innehåll_text+punktlista">
    <p:spTree>
      <p:nvGrpSpPr>
        <p:cNvPr id="1" name=""/>
        <p:cNvGrpSpPr/>
        <p:nvPr/>
      </p:nvGrpSpPr>
      <p:grpSpPr>
        <a:xfrm>
          <a:off x="0" y="0"/>
          <a:ext cx="0" cy="0"/>
          <a:chOff x="0" y="0"/>
          <a:chExt cx="0" cy="0"/>
        </a:xfrm>
      </p:grpSpPr>
      <p:sp>
        <p:nvSpPr>
          <p:cNvPr id="5" name="Platshållare för text 5">
            <a:extLst>
              <a:ext uri="{FF2B5EF4-FFF2-40B4-BE49-F238E27FC236}">
                <a16:creationId xmlns:a16="http://schemas.microsoft.com/office/drawing/2014/main" id="{8F805CF2-DB2A-498B-B4B1-48B954161D1D}"/>
              </a:ext>
            </a:extLst>
          </p:cNvPr>
          <p:cNvSpPr>
            <a:spLocks noGrp="1"/>
          </p:cNvSpPr>
          <p:nvPr>
            <p:ph type="body" sz="quarter" idx="11" hasCustomPrompt="1"/>
          </p:nvPr>
        </p:nvSpPr>
        <p:spPr>
          <a:xfrm>
            <a:off x="4688103" y="1056212"/>
            <a:ext cx="3861000" cy="3142998"/>
          </a:xfrm>
          <a:prstGeom prst="rect">
            <a:avLst/>
          </a:prstGeom>
        </p:spPr>
        <p:txBody>
          <a:bodyPr/>
          <a:lstStyle>
            <a:lvl1pPr marL="257154" indent="-257154">
              <a:lnSpc>
                <a:spcPct val="100000"/>
              </a:lnSpc>
              <a:spcBef>
                <a:spcPts val="1350"/>
              </a:spcBef>
              <a:buFont typeface="Arial" panose="020B0604020202020204" pitchFamily="34" charset="0"/>
              <a:buChar char="•"/>
              <a:defRPr sz="1800"/>
            </a:lvl1pPr>
          </a:lstStyle>
          <a:p>
            <a:pPr lvl="0"/>
            <a:r>
              <a:rPr lang="sv-SE" dirty="0"/>
              <a:t>Punkt 1</a:t>
            </a:r>
          </a:p>
          <a:p>
            <a:pPr lvl="0"/>
            <a:r>
              <a:rPr lang="sv-SE" dirty="0"/>
              <a:t>Punkt 2</a:t>
            </a:r>
          </a:p>
          <a:p>
            <a:pPr lvl="0"/>
            <a:r>
              <a:rPr lang="sv-SE" dirty="0"/>
              <a:t>Punkt 3</a:t>
            </a:r>
            <a:br>
              <a:rPr lang="sv-SE" dirty="0"/>
            </a:br>
            <a:endParaRPr lang="sv-SE" dirty="0"/>
          </a:p>
        </p:txBody>
      </p:sp>
      <p:sp>
        <p:nvSpPr>
          <p:cNvPr id="8" name="Rubrik 1">
            <a:extLst>
              <a:ext uri="{FF2B5EF4-FFF2-40B4-BE49-F238E27FC236}">
                <a16:creationId xmlns:a16="http://schemas.microsoft.com/office/drawing/2014/main" id="{FD5F1693-C311-4B0B-960A-EAD989F31FC4}"/>
              </a:ext>
            </a:extLst>
          </p:cNvPr>
          <p:cNvSpPr>
            <a:spLocks noGrp="1"/>
          </p:cNvSpPr>
          <p:nvPr>
            <p:ph type="title" hasCustomPrompt="1"/>
          </p:nvPr>
        </p:nvSpPr>
        <p:spPr>
          <a:xfrm>
            <a:off x="553972" y="360935"/>
            <a:ext cx="8047887" cy="542585"/>
          </a:xfrm>
          <a:prstGeom prst="rect">
            <a:avLst/>
          </a:prstGeom>
        </p:spPr>
        <p:txBody>
          <a:bodyPr/>
          <a:lstStyle>
            <a:lvl1pPr>
              <a:lnSpc>
                <a:spcPct val="100000"/>
              </a:lnSpc>
              <a:defRPr/>
            </a:lvl1pPr>
          </a:lstStyle>
          <a:p>
            <a:r>
              <a:rPr lang="sv-SE" dirty="0"/>
              <a:t>Klicka här för att ändra rubrik</a:t>
            </a:r>
          </a:p>
        </p:txBody>
      </p:sp>
      <p:sp>
        <p:nvSpPr>
          <p:cNvPr id="9" name="Platshållare för text 5">
            <a:extLst>
              <a:ext uri="{FF2B5EF4-FFF2-40B4-BE49-F238E27FC236}">
                <a16:creationId xmlns:a16="http://schemas.microsoft.com/office/drawing/2014/main" id="{1BB4876A-E1BE-4F52-8AF2-BB77DD61DD64}"/>
              </a:ext>
            </a:extLst>
          </p:cNvPr>
          <p:cNvSpPr>
            <a:spLocks noGrp="1"/>
          </p:cNvSpPr>
          <p:nvPr>
            <p:ph type="body" sz="quarter" idx="13" hasCustomPrompt="1"/>
          </p:nvPr>
        </p:nvSpPr>
        <p:spPr>
          <a:xfrm>
            <a:off x="561329" y="1056212"/>
            <a:ext cx="3861000" cy="3142998"/>
          </a:xfrm>
          <a:prstGeom prst="rect">
            <a:avLst/>
          </a:prstGeom>
        </p:spPr>
        <p:txBody>
          <a:bodyPr/>
          <a:lstStyle>
            <a:lvl1pPr marL="0" indent="0">
              <a:lnSpc>
                <a:spcPct val="100000"/>
              </a:lnSpc>
              <a:spcBef>
                <a:spcPts val="0"/>
              </a:spcBef>
              <a:buFontTx/>
              <a:buNone/>
              <a:defRPr sz="1800"/>
            </a:lvl1pPr>
          </a:lstStyle>
          <a:p>
            <a:pPr lvl="0"/>
            <a:r>
              <a:rPr lang="sv-SE" dirty="0"/>
              <a:t>Dela alltid upp texten i två spalter eftersom det blir svårläst med för långa rader.</a:t>
            </a:r>
          </a:p>
        </p:txBody>
      </p:sp>
    </p:spTree>
    <p:extLst>
      <p:ext uri="{BB962C8B-B14F-4D97-AF65-F5344CB8AC3E}">
        <p14:creationId xmlns:p14="http://schemas.microsoft.com/office/powerpoint/2010/main" val="2937486224"/>
      </p:ext>
    </p:extLst>
  </p:cSld>
  <p:clrMapOvr>
    <a:masterClrMapping/>
  </p:clrMapOvr>
  <p:extLst>
    <p:ext uri="{DCECCB84-F9BA-43D5-87BE-67443E8EF086}">
      <p15:sldGuideLst xmlns:p15="http://schemas.microsoft.com/office/powerpoint/2012/main">
        <p15:guide id="1" orient="horz" pos="1620" userDrawn="1">
          <p15:clr>
            <a:srgbClr val="FBAE40"/>
          </p15:clr>
        </p15:guide>
        <p15:guide id="2" pos="2880" userDrawn="1">
          <p15:clr>
            <a:srgbClr val="FBAE40"/>
          </p15:clr>
        </p15:guide>
      </p15:sldGuideLst>
    </p:ext>
  </p:extLst>
</p:sldLayout>
</file>

<file path=ppt/slideLayouts/slideLayoutc.xml><?xml version="1.0" encoding="utf-8"?>
<p:sldLayout xmlns:a="http://schemas.openxmlformats.org/drawingml/2006/main" xmlns:r="http://schemas.openxmlformats.org/officeDocument/2006/relationships" xmlns:p="http://schemas.openxmlformats.org/presentationml/2006/main" preserve="1" userDrawn="1">
  <p:cSld name="1. Innehåll_text+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0C72E34-C42D-4E80-99DF-AFE2C21E0FB8}"/>
              </a:ext>
            </a:extLst>
          </p:cNvPr>
          <p:cNvSpPr>
            <a:spLocks noGrp="1"/>
          </p:cNvSpPr>
          <p:nvPr>
            <p:ph type="title" hasCustomPrompt="1"/>
          </p:nvPr>
        </p:nvSpPr>
        <p:spPr>
          <a:xfrm>
            <a:off x="553972" y="360935"/>
            <a:ext cx="8047887" cy="542585"/>
          </a:xfrm>
          <a:prstGeom prst="rect">
            <a:avLst/>
          </a:prstGeom>
        </p:spPr>
        <p:txBody>
          <a:bodyPr/>
          <a:lstStyle>
            <a:lvl1pPr>
              <a:lnSpc>
                <a:spcPct val="100000"/>
              </a:lnSpc>
              <a:defRPr/>
            </a:lvl1pPr>
          </a:lstStyle>
          <a:p>
            <a:r>
              <a:rPr lang="sv-SE" dirty="0"/>
              <a:t>Klicka här för att ändra rubrik</a:t>
            </a:r>
          </a:p>
        </p:txBody>
      </p:sp>
      <p:sp>
        <p:nvSpPr>
          <p:cNvPr id="6" name="Platshållare för text 5">
            <a:extLst>
              <a:ext uri="{FF2B5EF4-FFF2-40B4-BE49-F238E27FC236}">
                <a16:creationId xmlns:a16="http://schemas.microsoft.com/office/drawing/2014/main" id="{344EEB1F-07BE-4F20-9DAB-5C8A3236C20E}"/>
              </a:ext>
            </a:extLst>
          </p:cNvPr>
          <p:cNvSpPr>
            <a:spLocks noGrp="1"/>
          </p:cNvSpPr>
          <p:nvPr>
            <p:ph type="body" sz="quarter" idx="11" hasCustomPrompt="1"/>
          </p:nvPr>
        </p:nvSpPr>
        <p:spPr>
          <a:xfrm>
            <a:off x="4688103" y="1056212"/>
            <a:ext cx="3861000" cy="3142998"/>
          </a:xfrm>
          <a:prstGeom prst="rect">
            <a:avLst/>
          </a:prstGeom>
        </p:spPr>
        <p:txBody>
          <a:bodyPr/>
          <a:lstStyle>
            <a:lvl1pPr marL="0" indent="0">
              <a:lnSpc>
                <a:spcPct val="100000"/>
              </a:lnSpc>
              <a:spcBef>
                <a:spcPts val="1350"/>
              </a:spcBef>
              <a:buFont typeface="Arial" panose="020B0604020202020204" pitchFamily="34" charset="0"/>
              <a:buNone/>
              <a:defRPr sz="1800"/>
            </a:lvl1pPr>
          </a:lstStyle>
          <a:p>
            <a:pPr lvl="0"/>
            <a:r>
              <a:rPr lang="sv-SE" dirty="0"/>
              <a:t>Dela alltid upp texten i två spalter eftersom det blir svårläst med för långa rader.</a:t>
            </a:r>
          </a:p>
          <a:p>
            <a:pPr lvl="0"/>
            <a:endParaRPr lang="sv-SE" dirty="0"/>
          </a:p>
        </p:txBody>
      </p:sp>
      <p:sp>
        <p:nvSpPr>
          <p:cNvPr id="8" name="Platshållare för text 5">
            <a:extLst>
              <a:ext uri="{FF2B5EF4-FFF2-40B4-BE49-F238E27FC236}">
                <a16:creationId xmlns:a16="http://schemas.microsoft.com/office/drawing/2014/main" id="{D1656D18-9EC3-4299-AB22-9DCE2592945E}"/>
              </a:ext>
            </a:extLst>
          </p:cNvPr>
          <p:cNvSpPr>
            <a:spLocks noGrp="1"/>
          </p:cNvSpPr>
          <p:nvPr>
            <p:ph type="body" sz="quarter" idx="13" hasCustomPrompt="1"/>
          </p:nvPr>
        </p:nvSpPr>
        <p:spPr>
          <a:xfrm>
            <a:off x="561329" y="1056212"/>
            <a:ext cx="3861000" cy="3142998"/>
          </a:xfrm>
          <a:prstGeom prst="rect">
            <a:avLst/>
          </a:prstGeom>
        </p:spPr>
        <p:txBody>
          <a:bodyPr/>
          <a:lstStyle>
            <a:lvl1pPr marL="0" indent="0">
              <a:lnSpc>
                <a:spcPct val="100000"/>
              </a:lnSpc>
              <a:spcBef>
                <a:spcPts val="0"/>
              </a:spcBef>
              <a:buFontTx/>
              <a:buNone/>
              <a:defRPr sz="1800"/>
            </a:lvl1pPr>
          </a:lstStyle>
          <a:p>
            <a:pPr lvl="0"/>
            <a:r>
              <a:rPr lang="sv-SE" dirty="0"/>
              <a:t>Dela alltid upp texten i två spalter eftersom det blir svårläst med för långa rader.</a:t>
            </a:r>
          </a:p>
        </p:txBody>
      </p:sp>
    </p:spTree>
    <p:extLst>
      <p:ext uri="{BB962C8B-B14F-4D97-AF65-F5344CB8AC3E}">
        <p14:creationId xmlns:p14="http://schemas.microsoft.com/office/powerpoint/2010/main" val="2688999878"/>
      </p:ext>
    </p:extLst>
  </p:cSld>
  <p:clrMapOvr>
    <a:masterClrMapping/>
  </p:clrMapOvr>
  <p:extLst>
    <p:ext uri="{DCECCB84-F9BA-43D5-87BE-67443E8EF086}">
      <p15:sldGuideLst xmlns:p15="http://schemas.microsoft.com/office/powerpoint/2012/main">
        <p15:guide id="1" orient="horz" pos="719" userDrawn="1">
          <p15:clr>
            <a:srgbClr val="FBAE40"/>
          </p15:clr>
        </p15:guide>
        <p15:guide id="2" pos="346" userDrawn="1">
          <p15:clr>
            <a:srgbClr val="FBAE40"/>
          </p15:clr>
        </p15:guide>
      </p15:sldGuideLst>
    </p:ext>
  </p:extLst>
</p:sldLayout>
</file>

<file path=ppt/slideLayouts/slideLayoutd.xml><?xml version="1.0" encoding="utf-8"?>
<p:sldLayout xmlns:a="http://schemas.openxmlformats.org/drawingml/2006/main" xmlns:r="http://schemas.openxmlformats.org/officeDocument/2006/relationships" xmlns:p="http://schemas.openxmlformats.org/presentationml/2006/main" preserve="1" userDrawn="1">
  <p:cSld name="6. Innehåll_rubrik+bild">
    <p:spTree>
      <p:nvGrpSpPr>
        <p:cNvPr id="1" name=""/>
        <p:cNvGrpSpPr/>
        <p:nvPr/>
      </p:nvGrpSpPr>
      <p:grpSpPr>
        <a:xfrm>
          <a:off x="0" y="0"/>
          <a:ext cx="0" cy="0"/>
          <a:chOff x="0" y="0"/>
          <a:chExt cx="0" cy="0"/>
        </a:xfrm>
      </p:grpSpPr>
      <p:sp>
        <p:nvSpPr>
          <p:cNvPr id="10" name="Rubrik 1">
            <a:extLst>
              <a:ext uri="{FF2B5EF4-FFF2-40B4-BE49-F238E27FC236}">
                <a16:creationId xmlns:a16="http://schemas.microsoft.com/office/drawing/2014/main" id="{9ACBEF20-0DF2-4D22-83DF-D42AA9C45785}"/>
              </a:ext>
            </a:extLst>
          </p:cNvPr>
          <p:cNvSpPr>
            <a:spLocks noGrp="1"/>
          </p:cNvSpPr>
          <p:nvPr>
            <p:ph type="title" hasCustomPrompt="1"/>
          </p:nvPr>
        </p:nvSpPr>
        <p:spPr>
          <a:xfrm>
            <a:off x="580295" y="360935"/>
            <a:ext cx="7965831" cy="542585"/>
          </a:xfrm>
          <a:prstGeom prst="rect">
            <a:avLst/>
          </a:prstGeom>
        </p:spPr>
        <p:txBody>
          <a:bodyPr/>
          <a:lstStyle>
            <a:lvl1pPr>
              <a:lnSpc>
                <a:spcPct val="100000"/>
              </a:lnSpc>
              <a:defRPr/>
            </a:lvl1pPr>
          </a:lstStyle>
          <a:p>
            <a:r>
              <a:rPr lang="sv-SE" dirty="0"/>
              <a:t>Klicka här för att ändra rubrik</a:t>
            </a:r>
          </a:p>
        </p:txBody>
      </p:sp>
      <p:sp>
        <p:nvSpPr>
          <p:cNvPr id="11" name="Platshållare för innehåll 3">
            <a:extLst>
              <a:ext uri="{FF2B5EF4-FFF2-40B4-BE49-F238E27FC236}">
                <a16:creationId xmlns:a16="http://schemas.microsoft.com/office/drawing/2014/main" id="{210438D5-55EE-48E2-BC37-587C258191E0}"/>
              </a:ext>
            </a:extLst>
          </p:cNvPr>
          <p:cNvSpPr>
            <a:spLocks noGrp="1" noChangeAspect="1"/>
          </p:cNvSpPr>
          <p:nvPr>
            <p:ph sz="half" idx="15" hasCustomPrompt="1"/>
          </p:nvPr>
        </p:nvSpPr>
        <p:spPr>
          <a:xfrm>
            <a:off x="590846" y="1044527"/>
            <a:ext cx="7958259" cy="3158543"/>
          </a:xfrm>
          <a:prstGeom prst="rect">
            <a:avLst/>
          </a:prstGeom>
        </p:spPr>
        <p:txBody>
          <a:bodyPr/>
          <a:lstStyle>
            <a:lvl1pPr marL="0" indent="0">
              <a:buNone/>
              <a:defRPr sz="1800"/>
            </a:lvl1pPr>
          </a:lstStyle>
          <a:p>
            <a:pPr lvl="0"/>
            <a:r>
              <a:rPr lang="sv-SE" dirty="0"/>
              <a:t>Infoga bild, diagram eller tabell.</a:t>
            </a:r>
          </a:p>
        </p:txBody>
      </p:sp>
    </p:spTree>
    <p:extLst>
      <p:ext uri="{BB962C8B-B14F-4D97-AF65-F5344CB8AC3E}">
        <p14:creationId xmlns:p14="http://schemas.microsoft.com/office/powerpoint/2010/main" val="236794646"/>
      </p:ext>
    </p:extLst>
  </p:cSld>
  <p:clrMapOvr>
    <a:masterClrMapping/>
  </p:clrMapOvr>
  <p:extLst>
    <p:ext uri="{DCECCB84-F9BA-43D5-87BE-67443E8EF086}">
      <p15:sldGuideLst xmlns:p15="http://schemas.microsoft.com/office/powerpoint/2012/main">
        <p15:guide id="1" orient="horz" pos="1620" userDrawn="1">
          <p15:clr>
            <a:srgbClr val="FBAE40"/>
          </p15:clr>
        </p15:guide>
        <p15:guide id="2" pos="2880" userDrawn="1">
          <p15:clr>
            <a:srgbClr val="FBAE40"/>
          </p15:clr>
        </p15:guide>
      </p15:sldGuideLst>
    </p:ext>
  </p:extLst>
</p:sldLayout>
</file>

<file path=ppt/slideLayouts/slideLayoute.xml><?xml version="1.0" encoding="utf-8"?>
<p:sldLayout xmlns:a="http://schemas.openxmlformats.org/drawingml/2006/main" xmlns:r="http://schemas.openxmlformats.org/officeDocument/2006/relationships" xmlns:p="http://schemas.openxmlformats.org/presentationml/2006/main" preserve="1" userDrawn="1">
  <p:cSld name="5. Innehåll_bild+bild">
    <p:spTree>
      <p:nvGrpSpPr>
        <p:cNvPr id="1" name=""/>
        <p:cNvGrpSpPr/>
        <p:nvPr/>
      </p:nvGrpSpPr>
      <p:grpSpPr>
        <a:xfrm>
          <a:off x="0" y="0"/>
          <a:ext cx="0" cy="0"/>
          <a:chOff x="0" y="0"/>
          <a:chExt cx="0" cy="0"/>
        </a:xfrm>
      </p:grpSpPr>
      <p:sp>
        <p:nvSpPr>
          <p:cNvPr id="14" name="Platshållare för innehåll 3">
            <a:extLst>
              <a:ext uri="{FF2B5EF4-FFF2-40B4-BE49-F238E27FC236}">
                <a16:creationId xmlns:a16="http://schemas.microsoft.com/office/drawing/2014/main" id="{E9D6920E-CBF8-4E2C-AD32-36ABD35DD636}"/>
              </a:ext>
            </a:extLst>
          </p:cNvPr>
          <p:cNvSpPr>
            <a:spLocks noGrp="1" noChangeAspect="1"/>
          </p:cNvSpPr>
          <p:nvPr>
            <p:ph sz="half" idx="14" hasCustomPrompt="1"/>
          </p:nvPr>
        </p:nvSpPr>
        <p:spPr>
          <a:xfrm>
            <a:off x="4688105" y="580294"/>
            <a:ext cx="3865122" cy="3622778"/>
          </a:xfrm>
          <a:prstGeom prst="rect">
            <a:avLst/>
          </a:prstGeom>
        </p:spPr>
        <p:txBody>
          <a:bodyPr/>
          <a:lstStyle>
            <a:lvl1pPr marL="0" indent="0">
              <a:buNone/>
              <a:defRPr sz="1800"/>
            </a:lvl1pPr>
          </a:lstStyle>
          <a:p>
            <a:pPr lvl="0"/>
            <a:r>
              <a:rPr lang="sv-SE" dirty="0"/>
              <a:t>Infoga bild, diagram eller tabell.</a:t>
            </a:r>
          </a:p>
        </p:txBody>
      </p:sp>
      <p:sp>
        <p:nvSpPr>
          <p:cNvPr id="16" name="Platshållare för innehåll 3">
            <a:extLst>
              <a:ext uri="{FF2B5EF4-FFF2-40B4-BE49-F238E27FC236}">
                <a16:creationId xmlns:a16="http://schemas.microsoft.com/office/drawing/2014/main" id="{8615111E-FACC-4A36-B20E-ECC382A7A6A1}"/>
              </a:ext>
            </a:extLst>
          </p:cNvPr>
          <p:cNvSpPr>
            <a:spLocks noGrp="1" noChangeAspect="1"/>
          </p:cNvSpPr>
          <p:nvPr>
            <p:ph sz="half" idx="15" hasCustomPrompt="1"/>
          </p:nvPr>
        </p:nvSpPr>
        <p:spPr>
          <a:xfrm>
            <a:off x="592987" y="580294"/>
            <a:ext cx="3862932" cy="3622778"/>
          </a:xfrm>
          <a:prstGeom prst="rect">
            <a:avLst/>
          </a:prstGeom>
        </p:spPr>
        <p:txBody>
          <a:bodyPr/>
          <a:lstStyle>
            <a:lvl1pPr marL="0" indent="0">
              <a:buNone/>
              <a:defRPr sz="1800"/>
            </a:lvl1pPr>
          </a:lstStyle>
          <a:p>
            <a:pPr lvl="0"/>
            <a:r>
              <a:rPr lang="sv-SE" dirty="0"/>
              <a:t>Infoga bild, diagram eller tabell.</a:t>
            </a:r>
          </a:p>
        </p:txBody>
      </p:sp>
    </p:spTree>
    <p:extLst>
      <p:ext uri="{BB962C8B-B14F-4D97-AF65-F5344CB8AC3E}">
        <p14:creationId xmlns:p14="http://schemas.microsoft.com/office/powerpoint/2010/main" val="3892220911"/>
      </p:ext>
    </p:extLst>
  </p:cSld>
  <p:clrMapOvr>
    <a:masterClrMapping/>
  </p:clrMapOvr>
</p:sldLayout>
</file>

<file path=ppt/slideLayouts/slideLayoutf.xml><?xml version="1.0" encoding="utf-8"?>
<p:sldLayout xmlns:a="http://schemas.openxmlformats.org/drawingml/2006/main" xmlns:r="http://schemas.openxmlformats.org/officeDocument/2006/relationships" xmlns:p="http://schemas.openxmlformats.org/presentationml/2006/main" preserve="1" userDrawn="1">
  <p:cSld name="4. Innehåll_text+större bild">
    <p:spTree>
      <p:nvGrpSpPr>
        <p:cNvPr id="1" name=""/>
        <p:cNvGrpSpPr/>
        <p:nvPr/>
      </p:nvGrpSpPr>
      <p:grpSpPr>
        <a:xfrm>
          <a:off x="0" y="0"/>
          <a:ext cx="0" cy="0"/>
          <a:chOff x="0" y="0"/>
          <a:chExt cx="0" cy="0"/>
        </a:xfrm>
      </p:grpSpPr>
      <p:sp>
        <p:nvSpPr>
          <p:cNvPr id="11" name="Rubrik 1">
            <a:extLst>
              <a:ext uri="{FF2B5EF4-FFF2-40B4-BE49-F238E27FC236}">
                <a16:creationId xmlns:a16="http://schemas.microsoft.com/office/drawing/2014/main" id="{FF29F2BB-D2F4-455C-80D9-ACA0364B130F}"/>
              </a:ext>
            </a:extLst>
          </p:cNvPr>
          <p:cNvSpPr>
            <a:spLocks noGrp="1"/>
          </p:cNvSpPr>
          <p:nvPr>
            <p:ph type="title" hasCustomPrompt="1"/>
          </p:nvPr>
        </p:nvSpPr>
        <p:spPr>
          <a:xfrm>
            <a:off x="582430" y="476995"/>
            <a:ext cx="3722286" cy="673043"/>
          </a:xfrm>
          <a:prstGeom prst="rect">
            <a:avLst/>
          </a:prstGeom>
        </p:spPr>
        <p:txBody>
          <a:bodyPr/>
          <a:lstStyle>
            <a:lvl1pPr>
              <a:defRPr sz="2400"/>
            </a:lvl1pPr>
          </a:lstStyle>
          <a:p>
            <a:r>
              <a:rPr lang="sv-SE" dirty="0"/>
              <a:t>Rubrik som kan </a:t>
            </a:r>
            <a:br>
              <a:rPr lang="sv-SE" dirty="0"/>
            </a:br>
            <a:r>
              <a:rPr lang="sv-SE" dirty="0"/>
              <a:t>vara två rader</a:t>
            </a:r>
          </a:p>
        </p:txBody>
      </p:sp>
      <p:sp>
        <p:nvSpPr>
          <p:cNvPr id="22" name="Platshållare för innehåll 3">
            <a:extLst>
              <a:ext uri="{FF2B5EF4-FFF2-40B4-BE49-F238E27FC236}">
                <a16:creationId xmlns:a16="http://schemas.microsoft.com/office/drawing/2014/main" id="{C2514D71-03F9-4DB9-A43B-3FBB5F8EA18B}"/>
              </a:ext>
            </a:extLst>
          </p:cNvPr>
          <p:cNvSpPr>
            <a:spLocks noGrp="1" noChangeAspect="1"/>
          </p:cNvSpPr>
          <p:nvPr>
            <p:ph sz="half" idx="14" hasCustomPrompt="1"/>
          </p:nvPr>
        </p:nvSpPr>
        <p:spPr>
          <a:xfrm>
            <a:off x="4688101" y="546501"/>
            <a:ext cx="3869900" cy="3659954"/>
          </a:xfrm>
          <a:prstGeom prst="rect">
            <a:avLst/>
          </a:prstGeom>
        </p:spPr>
        <p:txBody>
          <a:bodyPr/>
          <a:lstStyle>
            <a:lvl1pPr marL="0" indent="0">
              <a:buNone/>
              <a:defRPr sz="1800"/>
            </a:lvl1pPr>
          </a:lstStyle>
          <a:p>
            <a:pPr lvl="0"/>
            <a:r>
              <a:rPr lang="sv-SE" dirty="0"/>
              <a:t>Infoga bild, ikon, diagram eller tabell.</a:t>
            </a:r>
          </a:p>
        </p:txBody>
      </p:sp>
      <p:sp>
        <p:nvSpPr>
          <p:cNvPr id="25" name="Platshållare för text 5">
            <a:extLst>
              <a:ext uri="{FF2B5EF4-FFF2-40B4-BE49-F238E27FC236}">
                <a16:creationId xmlns:a16="http://schemas.microsoft.com/office/drawing/2014/main" id="{3B19529C-9611-412F-B1A9-C378185DA003}"/>
              </a:ext>
            </a:extLst>
          </p:cNvPr>
          <p:cNvSpPr>
            <a:spLocks noGrp="1"/>
          </p:cNvSpPr>
          <p:nvPr>
            <p:ph type="body" sz="quarter" idx="13" hasCustomPrompt="1"/>
          </p:nvPr>
        </p:nvSpPr>
        <p:spPr>
          <a:xfrm>
            <a:off x="561329" y="1255544"/>
            <a:ext cx="3861000" cy="2943665"/>
          </a:xfrm>
          <a:prstGeom prst="rect">
            <a:avLst/>
          </a:prstGeom>
        </p:spPr>
        <p:txBody>
          <a:bodyPr/>
          <a:lstStyle>
            <a:lvl1pPr marL="0" indent="0">
              <a:lnSpc>
                <a:spcPct val="100000"/>
              </a:lnSpc>
              <a:spcBef>
                <a:spcPts val="0"/>
              </a:spcBef>
              <a:buFontTx/>
              <a:buNone/>
              <a:defRPr sz="1800"/>
            </a:lvl1pPr>
          </a:lstStyle>
          <a:p>
            <a:pPr lvl="0"/>
            <a:r>
              <a:rPr lang="sv-SE" dirty="0"/>
              <a:t>Dela alltid upp texten i två spalter eftersom det blir svårläst med för långa rader.</a:t>
            </a:r>
          </a:p>
        </p:txBody>
      </p:sp>
    </p:spTree>
    <p:extLst>
      <p:ext uri="{BB962C8B-B14F-4D97-AF65-F5344CB8AC3E}">
        <p14:creationId xmlns:p14="http://schemas.microsoft.com/office/powerpoint/2010/main" val="4068432912"/>
      </p:ext>
    </p:extLst>
  </p:cSld>
  <p:clrMapOvr>
    <a:masterClrMapping/>
  </p:clrMapOvr>
  <p:extLst>
    <p:ext uri="{DCECCB84-F9BA-43D5-87BE-67443E8EF086}">
      <p15:sldGuideLst xmlns:p15="http://schemas.microsoft.com/office/powerpoint/2012/main">
        <p15:guide id="1" orient="horz" pos="344" userDrawn="1">
          <p15:clr>
            <a:srgbClr val="FBAE40"/>
          </p15:clr>
        </p15:guide>
        <p15:guide id="2" pos="363" userDrawn="1">
          <p15:clr>
            <a:srgbClr val="FBAE40"/>
          </p15:clr>
        </p15:guide>
      </p15:sldGuideLst>
    </p:ext>
  </p:extLst>
</p:sldLayout>
</file>

<file path=ppt/slideMasters/_rels/slideMaster1.xml.rels><?xml version="1.0" encoding="UTF-8"?>
<Relationships xmlns="http://schemas.openxmlformats.org/package/2006/relationships" xmlns:a="http://schemas.openxmlformats.org/drawingml/2006/main" xmlns:adp="http://whatever" xmlns:p="http://schemas.openxmlformats.org/presentationml/2006/main" xmlns:xs="http://www.w3.org/2001/XMLSchema">
	<Relationship Id="rId12" Type="http://schemas.openxmlformats.org/officeDocument/2006/relationships/theme" Target="../theme/theme1.xml"/>
	<Relationship Id="rId1" Type="http://schemas.openxmlformats.org/officeDocument/2006/relationships/slideLayout" Target="../slideLayouts/slideLayout1.xml"/>
</Relationships>
</file>

<file path=ppt/slideMasters/_rels/slideMaster2.xml.rels>&#65279;<?xml version="1.0" encoding="utf-8"?><Relationships xmlns="http://schemas.openxmlformats.org/package/2006/relationships"><Relationship Type="http://schemas.openxmlformats.org/officeDocument/2006/relationships/theme" Target="/ppt/slideMasters/theme/theme2.xml" Id="R1257bd4935d4490c" /><Relationship Type="http://schemas.openxmlformats.org/officeDocument/2006/relationships/slideLayout" Target="/ppt/slideLayouts/slideLayout2.xml" Id="R9c64d513a92e4ed8" /><Relationship Type="http://schemas.openxmlformats.org/officeDocument/2006/relationships/slideLayout" Target="/ppt/slideLayouts/slideLayout3.xml" Id="Rdd55c5b4a6fe4326" /><Relationship Type="http://schemas.openxmlformats.org/officeDocument/2006/relationships/slideLayout" Target="/ppt/slideLayouts/slideLayout4.xml" Id="Rbcf47cbc82da4ac7" /><Relationship Type="http://schemas.openxmlformats.org/officeDocument/2006/relationships/slideLayout" Target="/ppt/slideLayouts/slideLayout5.xml" Id="R34ac1b3429694f23" /><Relationship Type="http://schemas.openxmlformats.org/officeDocument/2006/relationships/slideLayout" Target="/ppt/slideLayouts/slideLayout6.xml" Id="Rf997d9f165ee4ecc" /><Relationship Type="http://schemas.openxmlformats.org/officeDocument/2006/relationships/slideLayout" Target="/ppt/slideLayouts/slideLayout7.xml" Id="Rbff87f4e9b364391" /></Relationships>
</file>

<file path=ppt/slideMasters/_rels/slideMaster3.xml.rels>&#65279;<?xml version="1.0" encoding="utf-8"?><Relationships xmlns="http://schemas.openxmlformats.org/package/2006/relationships"><Relationship Type="http://schemas.openxmlformats.org/officeDocument/2006/relationships/theme" Target="/ppt/slideMasters/theme/theme3.xml" Id="R11b428d0ff6a4494" /><Relationship Type="http://schemas.openxmlformats.org/officeDocument/2006/relationships/slideLayout" Target="/ppt/slideLayouts/slideLayout8.xml" Id="R560c546279054f5e" /><Relationship Type="http://schemas.openxmlformats.org/officeDocument/2006/relationships/slideLayout" Target="/ppt/slideLayouts/slideLayout9.xml" Id="R3427735dd0b84fd9" /><Relationship Type="http://schemas.openxmlformats.org/officeDocument/2006/relationships/slideLayout" Target="/ppt/slideLayouts/slideLayouta.xml" Id="R93f2702d66994c09" /><Relationship Type="http://schemas.openxmlformats.org/officeDocument/2006/relationships/slideLayout" Target="/ppt/slideLayouts/slideLayoutb.xml" Id="Ra8f4a833028e44f3" /><Relationship Type="http://schemas.openxmlformats.org/officeDocument/2006/relationships/slideLayout" Target="/ppt/slideLayouts/slideLayoutc.xml" Id="R25df07a470924d2d" /><Relationship Type="http://schemas.openxmlformats.org/officeDocument/2006/relationships/slideLayout" Target="/ppt/slideLayouts/slideLayoutd.xml" Id="R03d3efeab7ea4d4d" /><Relationship Type="http://schemas.openxmlformats.org/officeDocument/2006/relationships/slideLayout" Target="/ppt/slideLayouts/slideLayoute.xml" Id="Rfd1a06251eee438e" /><Relationship Type="http://schemas.openxmlformats.org/officeDocument/2006/relationships/slideLayout" Target="/ppt/slideLayouts/slideLayoutf.xml" Id="Re5b811aefdca49a8" /><Relationship Type="http://schemas.openxmlformats.org/officeDocument/2006/relationships/image" Target="/ppt/media/image2.bin" Id="Reb913fc5aae94333" /></Relationships>
</file>

<file path=ppt/slideMasters/slideMaster1.xml><?xml version="1.0" encoding="utf-8"?>
<p:sldMaster xmlns:a="http://schemas.openxmlformats.org/drawingml/2006/main" xmlns:adp="http://whatever" xmlns:p="http://schemas.openxmlformats.org/presentationml/2006/main" xmlns:r="http://schemas.openxmlformats.org/officeDocument/2006/relationships" xmlns:xs="http://www.w3.org/2001/XMLSchema">
  <p:cSld>
    <p:spTree>
      <p:nvGrpSpPr>
        <p:cNvPr id="1" name=""/>
        <p:cNvGrpSpPr/>
        <p:nvPr/>
      </p:nvGrpSpPr>
      <p:grpSpPr/>
    </p:spTree>
  </p:cSld>
  <p:clrMap bg1="lt1" tx1="dk1" bg2="lt2" tx2="dk2" accent1="accent1" accent2="accent2" accent3="accent3" accent4="accent4" accent5="accent5" accent6="accent6" hlink="hlink" folHlink="folHlink"/>
  <p:sldLayoutIdLst>
    <p:sldLayoutId id="2147483649" r:id="rId1"/>
  </p:sldLayoutId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090578750"/>
      </p:ext>
    </p:extLst>
  </p:cSld>
  <p:clrMap bg1="lt1" tx1="dk1" bg2="lt2" tx2="dk2" accent1="accent1" accent2="accent2" accent3="accent3" accent4="accent4" accent5="accent5" accent6="accent6" hlink="hlink" folHlink="folHlink"/>
  <p:sldLayoutIdLst>
    <p:sldLayoutId id="2147483653" r:id="Rbcf47cbc82da4ac7"/>
    <p:sldLayoutId id="2147483652" r:id="Rdd55c5b4a6fe4326"/>
    <p:sldLayoutId id="2147483651" r:id="R9c64d513a92e4ed8"/>
    <p:sldLayoutId id="2147483656" r:id="Rbff87f4e9b364391"/>
    <p:sldLayoutId id="2147483655" r:id="Rf997d9f165ee4ecc"/>
    <p:sldLayoutId id="2147483654" r:id="R34ac1b3429694f23"/>
  </p:sldLayoutIdLst>
  <p:txStyles>
    <p:titleStyle>
      <a:lvl1pPr algn="l" defTabSz="685741" rtl="0" eaLnBrk="1" latinLnBrk="0" hangingPunct="1">
        <a:lnSpc>
          <a:spcPct val="90000"/>
        </a:lnSpc>
        <a:spcBef>
          <a:spcPct val="0"/>
        </a:spcBef>
        <a:buNone/>
        <a:defRPr sz="3000" kern="1200">
          <a:solidFill>
            <a:schemeClr val="tx1"/>
          </a:solidFill>
          <a:latin typeface="Franklin Gothic Book" panose="020B0503020102020204" pitchFamily="34" charset="0"/>
          <a:ea typeface="+mj-ea"/>
          <a:cs typeface="+mj-cs"/>
        </a:defRPr>
      </a:lvl1pPr>
    </p:titleStyle>
    <p:bodyStyle>
      <a:lvl1pPr marL="171435" indent="-171435" algn="l" defTabSz="685741" rtl="0" eaLnBrk="1" latinLnBrk="0" hangingPunct="1">
        <a:lnSpc>
          <a:spcPct val="90000"/>
        </a:lnSpc>
        <a:spcBef>
          <a:spcPts val="750"/>
        </a:spcBef>
        <a:buFont typeface="Arial" panose="020B0604020202020204" pitchFamily="34" charset="0"/>
        <a:buChar char="•"/>
        <a:defRPr sz="2100" kern="1200">
          <a:solidFill>
            <a:schemeClr val="tx1"/>
          </a:solidFill>
          <a:latin typeface="Franklin Gothic Book" panose="020B0503020102020204" pitchFamily="34" charset="0"/>
          <a:ea typeface="+mn-ea"/>
          <a:cs typeface="+mn-cs"/>
        </a:defRPr>
      </a:lvl1pPr>
      <a:lvl2pPr marL="514307" indent="-171435" algn="l" defTabSz="685741" rtl="0" eaLnBrk="1" latinLnBrk="0" hangingPunct="1">
        <a:lnSpc>
          <a:spcPct val="90000"/>
        </a:lnSpc>
        <a:spcBef>
          <a:spcPts val="375"/>
        </a:spcBef>
        <a:buFont typeface="Arial" panose="020B0604020202020204" pitchFamily="34" charset="0"/>
        <a:buChar char="•"/>
        <a:defRPr sz="1800" kern="1200">
          <a:solidFill>
            <a:schemeClr val="tx1"/>
          </a:solidFill>
          <a:latin typeface="Franklin Gothic Book" panose="020B0503020102020204" pitchFamily="34" charset="0"/>
          <a:ea typeface="+mn-ea"/>
          <a:cs typeface="+mn-cs"/>
        </a:defRPr>
      </a:lvl2pPr>
      <a:lvl3pPr marL="857176" indent="-171435" algn="l" defTabSz="685741" rtl="0" eaLnBrk="1" latinLnBrk="0" hangingPunct="1">
        <a:lnSpc>
          <a:spcPct val="90000"/>
        </a:lnSpc>
        <a:spcBef>
          <a:spcPts val="375"/>
        </a:spcBef>
        <a:buFont typeface="Arial" panose="020B0604020202020204" pitchFamily="34" charset="0"/>
        <a:buChar char="•"/>
        <a:defRPr sz="1500" kern="1200">
          <a:solidFill>
            <a:schemeClr val="tx1"/>
          </a:solidFill>
          <a:latin typeface="Franklin Gothic Book" panose="020B0503020102020204" pitchFamily="34" charset="0"/>
          <a:ea typeface="+mn-ea"/>
          <a:cs typeface="+mn-cs"/>
        </a:defRPr>
      </a:lvl3pPr>
      <a:lvl4pPr marL="1200047" indent="-171435" algn="l" defTabSz="685741" rtl="0" eaLnBrk="1" latinLnBrk="0" hangingPunct="1">
        <a:lnSpc>
          <a:spcPct val="90000"/>
        </a:lnSpc>
        <a:spcBef>
          <a:spcPts val="375"/>
        </a:spcBef>
        <a:buFont typeface="Arial" panose="020B0604020202020204" pitchFamily="34" charset="0"/>
        <a:buChar char="•"/>
        <a:defRPr sz="1350" kern="1200">
          <a:solidFill>
            <a:schemeClr val="tx1"/>
          </a:solidFill>
          <a:latin typeface="Franklin Gothic Book" panose="020B0503020102020204" pitchFamily="34" charset="0"/>
          <a:ea typeface="+mn-ea"/>
          <a:cs typeface="+mn-cs"/>
        </a:defRPr>
      </a:lvl4pPr>
      <a:lvl5pPr marL="1542918" indent="-171435" algn="l" defTabSz="685741" rtl="0" eaLnBrk="1" latinLnBrk="0" hangingPunct="1">
        <a:lnSpc>
          <a:spcPct val="90000"/>
        </a:lnSpc>
        <a:spcBef>
          <a:spcPts val="375"/>
        </a:spcBef>
        <a:buFont typeface="Arial" panose="020B0604020202020204" pitchFamily="34" charset="0"/>
        <a:buChar char="•"/>
        <a:defRPr sz="1350" kern="1200">
          <a:solidFill>
            <a:schemeClr val="tx1"/>
          </a:solidFill>
          <a:latin typeface="Franklin Gothic Book" panose="020B0503020102020204" pitchFamily="34" charset="0"/>
          <a:ea typeface="+mn-ea"/>
          <a:cs typeface="+mn-cs"/>
        </a:defRPr>
      </a:lvl5pPr>
      <a:lvl6pPr marL="1885789" indent="-171435" algn="l" defTabSz="68574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659" indent="-171435" algn="l" defTabSz="68574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531" indent="-171435" algn="l" defTabSz="68574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401" indent="-171435" algn="l" defTabSz="68574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sv-SE"/>
      </a:defPPr>
      <a:lvl1pPr marL="0" algn="l" defTabSz="685741" rtl="0" eaLnBrk="1" latinLnBrk="0" hangingPunct="1">
        <a:defRPr sz="1350" kern="1200">
          <a:solidFill>
            <a:schemeClr val="tx1"/>
          </a:solidFill>
          <a:latin typeface="+mn-lt"/>
          <a:ea typeface="+mn-ea"/>
          <a:cs typeface="+mn-cs"/>
        </a:defRPr>
      </a:lvl1pPr>
      <a:lvl2pPr marL="342870" algn="l" defTabSz="685741" rtl="0" eaLnBrk="1" latinLnBrk="0" hangingPunct="1">
        <a:defRPr sz="1350" kern="1200">
          <a:solidFill>
            <a:schemeClr val="tx1"/>
          </a:solidFill>
          <a:latin typeface="+mn-lt"/>
          <a:ea typeface="+mn-ea"/>
          <a:cs typeface="+mn-cs"/>
        </a:defRPr>
      </a:lvl2pPr>
      <a:lvl3pPr marL="685741" algn="l" defTabSz="685741" rtl="0" eaLnBrk="1" latinLnBrk="0" hangingPunct="1">
        <a:defRPr sz="1350" kern="1200">
          <a:solidFill>
            <a:schemeClr val="tx1"/>
          </a:solidFill>
          <a:latin typeface="+mn-lt"/>
          <a:ea typeface="+mn-ea"/>
          <a:cs typeface="+mn-cs"/>
        </a:defRPr>
      </a:lvl3pPr>
      <a:lvl4pPr marL="1028611" algn="l" defTabSz="685741" rtl="0" eaLnBrk="1" latinLnBrk="0" hangingPunct="1">
        <a:defRPr sz="1350" kern="1200">
          <a:solidFill>
            <a:schemeClr val="tx1"/>
          </a:solidFill>
          <a:latin typeface="+mn-lt"/>
          <a:ea typeface="+mn-ea"/>
          <a:cs typeface="+mn-cs"/>
        </a:defRPr>
      </a:lvl4pPr>
      <a:lvl5pPr marL="1371483" algn="l" defTabSz="685741" rtl="0" eaLnBrk="1" latinLnBrk="0" hangingPunct="1">
        <a:defRPr sz="1350" kern="1200">
          <a:solidFill>
            <a:schemeClr val="tx1"/>
          </a:solidFill>
          <a:latin typeface="+mn-lt"/>
          <a:ea typeface="+mn-ea"/>
          <a:cs typeface="+mn-cs"/>
        </a:defRPr>
      </a:lvl5pPr>
      <a:lvl6pPr marL="1714353" algn="l" defTabSz="685741" rtl="0" eaLnBrk="1" latinLnBrk="0" hangingPunct="1">
        <a:defRPr sz="1350" kern="1200">
          <a:solidFill>
            <a:schemeClr val="tx1"/>
          </a:solidFill>
          <a:latin typeface="+mn-lt"/>
          <a:ea typeface="+mn-ea"/>
          <a:cs typeface="+mn-cs"/>
        </a:defRPr>
      </a:lvl6pPr>
      <a:lvl7pPr marL="2057224" algn="l" defTabSz="685741" rtl="0" eaLnBrk="1" latinLnBrk="0" hangingPunct="1">
        <a:defRPr sz="1350" kern="1200">
          <a:solidFill>
            <a:schemeClr val="tx1"/>
          </a:solidFill>
          <a:latin typeface="+mn-lt"/>
          <a:ea typeface="+mn-ea"/>
          <a:cs typeface="+mn-cs"/>
        </a:defRPr>
      </a:lvl7pPr>
      <a:lvl8pPr marL="2400096" algn="l" defTabSz="685741" rtl="0" eaLnBrk="1" latinLnBrk="0" hangingPunct="1">
        <a:defRPr sz="1350" kern="1200">
          <a:solidFill>
            <a:schemeClr val="tx1"/>
          </a:solidFill>
          <a:latin typeface="+mn-lt"/>
          <a:ea typeface="+mn-ea"/>
          <a:cs typeface="+mn-cs"/>
        </a:defRPr>
      </a:lvl8pPr>
      <a:lvl9pPr marL="2742966" algn="l" defTabSz="685741" rtl="0" eaLnBrk="1" latinLnBrk="0" hangingPunct="1">
        <a:defRPr sz="135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8" name="Bildobjekt 7">
            <a:extLst>
              <a:ext uri="{FF2B5EF4-FFF2-40B4-BE49-F238E27FC236}">
                <a16:creationId xmlns:a16="http://schemas.microsoft.com/office/drawing/2014/main" id="{04FF0BED-4B02-45E6-862A-CC266371C3FC}"/>
              </a:ext>
            </a:extLst>
          </p:cNvPr>
          <p:cNvPicPr>
            <a:picLocks noChangeAspect="1"/>
          </p:cNvPicPr>
          <p:nvPr userDrawn="1"/>
        </p:nvPicPr>
        <p:blipFill>
          <a:blip r:embed="Reb913fc5aae94333">
            <a:extLst>
              <a:ext uri="{28A0092B-C50C-407E-A947-70E740481C1C}">
                <a14:useLocalDpi xmlns:a14="http://schemas.microsoft.com/office/drawing/2010/main" val="0"/>
              </a:ext>
            </a:extLst>
          </a:blip>
          <a:stretch>
            <a:fillRect/>
          </a:stretch>
        </p:blipFill>
        <p:spPr>
          <a:xfrm>
            <a:off x="7403582" y="4317122"/>
            <a:ext cx="1324385" cy="937452"/>
          </a:xfrm>
          <a:prstGeom prst="rect">
            <a:avLst/>
          </a:prstGeom>
        </p:spPr>
      </p:pic>
      <p:cxnSp>
        <p:nvCxnSpPr>
          <p:cNvPr id="12" name="Rak koppling 11">
            <a:extLst>
              <a:ext uri="{FF2B5EF4-FFF2-40B4-BE49-F238E27FC236}">
                <a16:creationId xmlns:a16="http://schemas.microsoft.com/office/drawing/2014/main" id="{C9F49F43-4276-4391-9826-207125DD0160}"/>
              </a:ext>
            </a:extLst>
          </p:cNvPr>
          <p:cNvCxnSpPr>
            <a:cxnSpLocks/>
          </p:cNvCxnSpPr>
          <p:nvPr userDrawn="1"/>
        </p:nvCxnSpPr>
        <p:spPr>
          <a:xfrm>
            <a:off x="580297" y="4440975"/>
            <a:ext cx="7976382" cy="0"/>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417289584"/>
      </p:ext>
    </p:extLst>
  </p:cSld>
  <p:clrMap bg1="lt1" tx1="dk1" bg2="lt2" tx2="dk2" accent1="accent1" accent2="accent2" accent3="accent3" accent4="accent4" accent5="accent5" accent6="accent6" hlink="hlink" folHlink="folHlink"/>
  <p:sldLayoutIdLst>
    <p:sldLayoutId id="2147483662" r:id="R25df07a470924d2d"/>
    <p:sldLayoutId id="2147483661" r:id="Ra8f4a833028e44f3"/>
    <p:sldLayoutId id="2147483659" r:id="R3427735dd0b84fd9"/>
    <p:sldLayoutId id="2147483665" r:id="Re5b811aefdca49a8"/>
    <p:sldLayoutId id="2147483664" r:id="Rfd1a06251eee438e"/>
    <p:sldLayoutId id="2147483663" r:id="R03d3efeab7ea4d4d"/>
    <p:sldLayoutId id="2147483660" r:id="R93f2702d66994c09"/>
    <p:sldLayoutId id="2147483658" r:id="R560c546279054f5e"/>
  </p:sldLayoutIdLst>
  <p:txStyles>
    <p:titleStyle>
      <a:lvl1pPr algn="l" defTabSz="685741" rtl="0" eaLnBrk="1" latinLnBrk="0" hangingPunct="1">
        <a:lnSpc>
          <a:spcPct val="90000"/>
        </a:lnSpc>
        <a:spcBef>
          <a:spcPct val="0"/>
        </a:spcBef>
        <a:buNone/>
        <a:defRPr sz="3000" kern="1200">
          <a:solidFill>
            <a:schemeClr val="tx1"/>
          </a:solidFill>
          <a:latin typeface="Franklin Gothic Medium" panose="020B0603020102020204" pitchFamily="34" charset="0"/>
          <a:ea typeface="+mj-ea"/>
          <a:cs typeface="+mj-cs"/>
        </a:defRPr>
      </a:lvl1pPr>
    </p:titleStyle>
    <p:bodyStyle>
      <a:lvl1pPr marL="171435" indent="-171435" algn="l" defTabSz="685741" rtl="0" eaLnBrk="1" latinLnBrk="0" hangingPunct="1">
        <a:lnSpc>
          <a:spcPct val="90000"/>
        </a:lnSpc>
        <a:spcBef>
          <a:spcPts val="750"/>
        </a:spcBef>
        <a:buFont typeface="Arial" panose="020B0604020202020204" pitchFamily="34" charset="0"/>
        <a:buChar char="•"/>
        <a:defRPr sz="2100" kern="1200">
          <a:solidFill>
            <a:schemeClr val="tx1"/>
          </a:solidFill>
          <a:latin typeface="Franklin Gothic Medium" panose="020B0603020102020204" pitchFamily="34" charset="0"/>
          <a:ea typeface="+mn-ea"/>
          <a:cs typeface="+mn-cs"/>
        </a:defRPr>
      </a:lvl1pPr>
      <a:lvl2pPr marL="514307" indent="-171435" algn="l" defTabSz="685741" rtl="0" eaLnBrk="1" latinLnBrk="0" hangingPunct="1">
        <a:lnSpc>
          <a:spcPct val="90000"/>
        </a:lnSpc>
        <a:spcBef>
          <a:spcPts val="375"/>
        </a:spcBef>
        <a:buFont typeface="Arial" panose="020B0604020202020204" pitchFamily="34" charset="0"/>
        <a:buChar char="•"/>
        <a:defRPr sz="1800" kern="1200">
          <a:solidFill>
            <a:schemeClr val="tx1"/>
          </a:solidFill>
          <a:latin typeface="Franklin Gothic Medium" panose="020B0603020102020204" pitchFamily="34" charset="0"/>
          <a:ea typeface="+mn-ea"/>
          <a:cs typeface="+mn-cs"/>
        </a:defRPr>
      </a:lvl2pPr>
      <a:lvl3pPr marL="857176" indent="-171435" algn="l" defTabSz="685741" rtl="0" eaLnBrk="1" latinLnBrk="0" hangingPunct="1">
        <a:lnSpc>
          <a:spcPct val="90000"/>
        </a:lnSpc>
        <a:spcBef>
          <a:spcPts val="375"/>
        </a:spcBef>
        <a:buFont typeface="Arial" panose="020B0604020202020204" pitchFamily="34" charset="0"/>
        <a:buChar char="•"/>
        <a:defRPr sz="1500" kern="1200">
          <a:solidFill>
            <a:schemeClr val="tx1"/>
          </a:solidFill>
          <a:latin typeface="Franklin Gothic Medium" panose="020B0603020102020204" pitchFamily="34" charset="0"/>
          <a:ea typeface="+mn-ea"/>
          <a:cs typeface="+mn-cs"/>
        </a:defRPr>
      </a:lvl3pPr>
      <a:lvl4pPr marL="1200047" indent="-171435" algn="l" defTabSz="685741" rtl="0" eaLnBrk="1" latinLnBrk="0" hangingPunct="1">
        <a:lnSpc>
          <a:spcPct val="90000"/>
        </a:lnSpc>
        <a:spcBef>
          <a:spcPts val="375"/>
        </a:spcBef>
        <a:buFont typeface="Arial" panose="020B0604020202020204" pitchFamily="34" charset="0"/>
        <a:buChar char="•"/>
        <a:defRPr sz="1350" kern="1200">
          <a:solidFill>
            <a:schemeClr val="tx1"/>
          </a:solidFill>
          <a:latin typeface="Franklin Gothic Medium" panose="020B0603020102020204" pitchFamily="34" charset="0"/>
          <a:ea typeface="+mn-ea"/>
          <a:cs typeface="+mn-cs"/>
        </a:defRPr>
      </a:lvl4pPr>
      <a:lvl5pPr marL="1542918" indent="-171435" algn="l" defTabSz="685741" rtl="0" eaLnBrk="1" latinLnBrk="0" hangingPunct="1">
        <a:lnSpc>
          <a:spcPct val="90000"/>
        </a:lnSpc>
        <a:spcBef>
          <a:spcPts val="375"/>
        </a:spcBef>
        <a:buFont typeface="Arial" panose="020B0604020202020204" pitchFamily="34" charset="0"/>
        <a:buChar char="•"/>
        <a:defRPr sz="1350" kern="1200">
          <a:solidFill>
            <a:schemeClr val="tx1"/>
          </a:solidFill>
          <a:latin typeface="Franklin Gothic Medium" panose="020B0603020102020204" pitchFamily="34" charset="0"/>
          <a:ea typeface="+mn-ea"/>
          <a:cs typeface="+mn-cs"/>
        </a:defRPr>
      </a:lvl5pPr>
      <a:lvl6pPr marL="1885789" indent="-171435" algn="l" defTabSz="68574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659" indent="-171435" algn="l" defTabSz="68574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531" indent="-171435" algn="l" defTabSz="68574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401" indent="-171435" algn="l" defTabSz="68574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sv-SE"/>
      </a:defPPr>
      <a:lvl1pPr marL="0" algn="l" defTabSz="685741" rtl="0" eaLnBrk="1" latinLnBrk="0" hangingPunct="1">
        <a:defRPr sz="1350" kern="1200">
          <a:solidFill>
            <a:schemeClr val="tx1"/>
          </a:solidFill>
          <a:latin typeface="+mn-lt"/>
          <a:ea typeface="+mn-ea"/>
          <a:cs typeface="+mn-cs"/>
        </a:defRPr>
      </a:lvl1pPr>
      <a:lvl2pPr marL="342870" algn="l" defTabSz="685741" rtl="0" eaLnBrk="1" latinLnBrk="0" hangingPunct="1">
        <a:defRPr sz="1350" kern="1200">
          <a:solidFill>
            <a:schemeClr val="tx1"/>
          </a:solidFill>
          <a:latin typeface="+mn-lt"/>
          <a:ea typeface="+mn-ea"/>
          <a:cs typeface="+mn-cs"/>
        </a:defRPr>
      </a:lvl2pPr>
      <a:lvl3pPr marL="685741" algn="l" defTabSz="685741" rtl="0" eaLnBrk="1" latinLnBrk="0" hangingPunct="1">
        <a:defRPr sz="1350" kern="1200">
          <a:solidFill>
            <a:schemeClr val="tx1"/>
          </a:solidFill>
          <a:latin typeface="+mn-lt"/>
          <a:ea typeface="+mn-ea"/>
          <a:cs typeface="+mn-cs"/>
        </a:defRPr>
      </a:lvl3pPr>
      <a:lvl4pPr marL="1028611" algn="l" defTabSz="685741" rtl="0" eaLnBrk="1" latinLnBrk="0" hangingPunct="1">
        <a:defRPr sz="1350" kern="1200">
          <a:solidFill>
            <a:schemeClr val="tx1"/>
          </a:solidFill>
          <a:latin typeface="+mn-lt"/>
          <a:ea typeface="+mn-ea"/>
          <a:cs typeface="+mn-cs"/>
        </a:defRPr>
      </a:lvl4pPr>
      <a:lvl5pPr marL="1371483" algn="l" defTabSz="685741" rtl="0" eaLnBrk="1" latinLnBrk="0" hangingPunct="1">
        <a:defRPr sz="1350" kern="1200">
          <a:solidFill>
            <a:schemeClr val="tx1"/>
          </a:solidFill>
          <a:latin typeface="+mn-lt"/>
          <a:ea typeface="+mn-ea"/>
          <a:cs typeface="+mn-cs"/>
        </a:defRPr>
      </a:lvl5pPr>
      <a:lvl6pPr marL="1714353" algn="l" defTabSz="685741" rtl="0" eaLnBrk="1" latinLnBrk="0" hangingPunct="1">
        <a:defRPr sz="1350" kern="1200">
          <a:solidFill>
            <a:schemeClr val="tx1"/>
          </a:solidFill>
          <a:latin typeface="+mn-lt"/>
          <a:ea typeface="+mn-ea"/>
          <a:cs typeface="+mn-cs"/>
        </a:defRPr>
      </a:lvl6pPr>
      <a:lvl7pPr marL="2057224" algn="l" defTabSz="685741" rtl="0" eaLnBrk="1" latinLnBrk="0" hangingPunct="1">
        <a:defRPr sz="1350" kern="1200">
          <a:solidFill>
            <a:schemeClr val="tx1"/>
          </a:solidFill>
          <a:latin typeface="+mn-lt"/>
          <a:ea typeface="+mn-ea"/>
          <a:cs typeface="+mn-cs"/>
        </a:defRPr>
      </a:lvl7pPr>
      <a:lvl8pPr marL="2400096" algn="l" defTabSz="685741" rtl="0" eaLnBrk="1" latinLnBrk="0" hangingPunct="1">
        <a:defRPr sz="1350" kern="1200">
          <a:solidFill>
            <a:schemeClr val="tx1"/>
          </a:solidFill>
          <a:latin typeface="+mn-lt"/>
          <a:ea typeface="+mn-ea"/>
          <a:cs typeface="+mn-cs"/>
        </a:defRPr>
      </a:lvl8pPr>
      <a:lvl9pPr marL="2742966" algn="l" defTabSz="685741" rtl="0" eaLnBrk="1" latinLnBrk="0" hangingPunct="1">
        <a:defRPr sz="1350" kern="1200">
          <a:solidFill>
            <a:schemeClr val="tx1"/>
          </a:solidFill>
          <a:latin typeface="+mn-lt"/>
          <a:ea typeface="+mn-ea"/>
          <a:cs typeface="+mn-cs"/>
        </a:defRPr>
      </a:lvl9pPr>
    </p:otherStyle>
  </p:txStyles>
</p:sldMaster>
</file>

<file path=ppt/slideMasters/theme/theme2.xml><?xml version="1.0" encoding="utf-8"?>
<a:theme xmlns:a="http://schemas.openxmlformats.org/drawingml/2006/main" name="Titelsida">
  <a:themeElements>
    <a:clrScheme name="Göteborgsregionen (GR)">
      <a:dk1>
        <a:sysClr val="windowText" lastClr="000000"/>
      </a:dk1>
      <a:lt1>
        <a:sysClr val="window" lastClr="FFFFFF"/>
      </a:lt1>
      <a:dk2>
        <a:srgbClr val="F6AD90"/>
      </a:dk2>
      <a:lt2>
        <a:srgbClr val="EDD896"/>
      </a:lt2>
      <a:accent1>
        <a:srgbClr val="8E0826"/>
      </a:accent1>
      <a:accent2>
        <a:srgbClr val="EBD1D0"/>
      </a:accent2>
      <a:accent3>
        <a:srgbClr val="A9CFE0"/>
      </a:accent3>
      <a:accent4>
        <a:srgbClr val="00A39B"/>
      </a:accent4>
      <a:accent5>
        <a:srgbClr val="1A7267"/>
      </a:accent5>
      <a:accent6>
        <a:srgbClr val="FFED00"/>
      </a:accent6>
      <a:hlink>
        <a:srgbClr val="00A39B"/>
      </a:hlink>
      <a:folHlink>
        <a:srgbClr val="8E0826"/>
      </a:folHlink>
    </a:clrScheme>
    <a:fontScheme name="Franklin Gothic Medium (GR)">
      <a:majorFont>
        <a:latin typeface="Franklin Gothic Medium"/>
        <a:ea typeface=""/>
        <a:cs typeface=""/>
      </a:majorFont>
      <a:minorFont>
        <a:latin typeface="Franklin Gothic Medium"/>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bodyPr anchor="t"/>
      <a:lstStyle>
        <a:defPPr algn="l">
          <a:defRPr sz="2400" dirty="0" smtClean="0">
            <a:solidFill>
              <a:schemeClr val="tx1"/>
            </a:solidFill>
          </a:defRPr>
        </a:defPPr>
      </a:lstStyle>
    </a:txDef>
  </a:objectDefaults>
  <a:extraClrSchemeLst/>
  <a:extLst>
    <a:ext uri="{05A4C25C-085E-4340-85A3-A5531E510DB2}">
      <thm15:themeFamily xmlns:thm15="http://schemas.microsoft.com/office/thememl/2012/main" name="Presentation5" id="{91163DC9-53E2-4625-961A-B3E5EB150148}" vid="{FDDCCB08-D4CC-4B71-8A5B-BCA15D19852A}"/>
    </a:ext>
  </a:extLst>
</a:theme>
</file>

<file path=ppt/slideMasters/theme/theme3.xml><?xml version="1.0" encoding="utf-8"?>
<a:theme xmlns:a="http://schemas.openxmlformats.org/drawingml/2006/main" name="Innehåll">
  <a:themeElements>
    <a:clrScheme name="Anpassat 9">
      <a:dk1>
        <a:sysClr val="windowText" lastClr="000000"/>
      </a:dk1>
      <a:lt1>
        <a:sysClr val="window" lastClr="FFFFFF"/>
      </a:lt1>
      <a:dk2>
        <a:srgbClr val="F6AD90"/>
      </a:dk2>
      <a:lt2>
        <a:srgbClr val="EDD896"/>
      </a:lt2>
      <a:accent1>
        <a:srgbClr val="8E0826"/>
      </a:accent1>
      <a:accent2>
        <a:srgbClr val="EBD1D0"/>
      </a:accent2>
      <a:accent3>
        <a:srgbClr val="A9CFE0"/>
      </a:accent3>
      <a:accent4>
        <a:srgbClr val="00A39B"/>
      </a:accent4>
      <a:accent5>
        <a:srgbClr val="1A7267"/>
      </a:accent5>
      <a:accent6>
        <a:srgbClr val="FFED00"/>
      </a:accent6>
      <a:hlink>
        <a:srgbClr val="000000"/>
      </a:hlink>
      <a:folHlink>
        <a:srgbClr val="8E0826"/>
      </a:folHlink>
    </a:clrScheme>
    <a:fontScheme name="Franklin Gothic Medium (GR)">
      <a:majorFont>
        <a:latin typeface="Franklin Gothic Medium"/>
        <a:ea typeface=""/>
        <a:cs typeface=""/>
      </a:majorFont>
      <a:minorFont>
        <a:latin typeface="Franklin Gothic Medium"/>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5" id="{91163DC9-53E2-4625-961A-B3E5EB150148}" vid="{15B4C121-FB08-48B4-B6AF-543E4BE1E45B}"/>
    </a:ext>
  </a:extLst>
</a:theme>
</file>

<file path=ppt/slides/_rels/slide20.xml.rels>&#65279;<?xml version="1.0" encoding="utf-8"?><Relationships xmlns="http://schemas.openxmlformats.org/package/2006/relationships"><Relationship Type="http://schemas.openxmlformats.org/officeDocument/2006/relationships/image" Target="/ppt/media/image9.bin" Id="Re1b5c71cdf12440d" /><Relationship Type="http://schemas.openxmlformats.org/officeDocument/2006/relationships/slideLayout" Target="/ppt/slideLayouts/slideLayout3.xml" Id="R951e49dc5c2d44e0" /></Relationships>
</file>

<file path=ppt/slides/_rels/slide21.xml.rels>&#65279;<?xml version="1.0" encoding="utf-8"?><Relationships xmlns="http://schemas.openxmlformats.org/package/2006/relationships"><Relationship Type="http://schemas.openxmlformats.org/officeDocument/2006/relationships/image" Target="/ppt/media/imagec.bin" Id="Rce7f89473c464ced" /><Relationship Type="http://schemas.openxmlformats.org/officeDocument/2006/relationships/slideLayout" Target="/ppt/slideLayouts/slideLayoutc.xml" Id="R189577d6068f4d72" /></Relationships>
</file>

<file path=ppt/slides/_rels/slide22.xml.rels>&#65279;<?xml version="1.0" encoding="utf-8"?><Relationships xmlns="http://schemas.openxmlformats.org/package/2006/relationships"><Relationship Type="http://schemas.openxmlformats.org/officeDocument/2006/relationships/image" Target="/ppt/media/imagec.bin" Id="R4c84049a23a14495" /><Relationship Type="http://schemas.openxmlformats.org/officeDocument/2006/relationships/slideLayout" Target="/ppt/slideLayouts/slideLayoutc.xml" Id="R9ecfb3f4850748e0" /></Relationships>
</file>

<file path=ppt/slides/_rels/slide23.xml.rels>&#65279;<?xml version="1.0" encoding="utf-8"?><Relationships xmlns="http://schemas.openxmlformats.org/package/2006/relationships"><Relationship Type="http://schemas.openxmlformats.org/officeDocument/2006/relationships/image" Target="/ppt/media/imagec.bin" Id="R015657ec406044fc" /><Relationship Type="http://schemas.openxmlformats.org/officeDocument/2006/relationships/slideLayout" Target="/ppt/slideLayouts/slideLayoutc.xml" Id="R15f023ce962e4a46" /><Relationship Type="http://schemas.openxmlformats.org/officeDocument/2006/relationships/chart" Target="/ppt/slides/charts/chart32.xml" Id="R4d8f6053007e4a08" /><Relationship Type="http://schemas.openxmlformats.org/officeDocument/2006/relationships/chart" Target="/ppt/slides/charts/chart33.xml" Id="R0243736dbee44e95" /><Relationship Type="http://schemas.openxmlformats.org/officeDocument/2006/relationships/chart" Target="/ppt/slides/charts/chart34.xml" Id="R0c8f58a8bdd545de" /></Relationships>
</file>

<file path=ppt/slides/_rels/slide24.xml.rels>&#65279;<?xml version="1.0" encoding="utf-8"?><Relationships xmlns="http://schemas.openxmlformats.org/package/2006/relationships"><Relationship Type="http://schemas.openxmlformats.org/officeDocument/2006/relationships/image" Target="/ppt/media/imagec.bin" Id="R183cef1a8c5348a9" /><Relationship Type="http://schemas.openxmlformats.org/officeDocument/2006/relationships/slideLayout" Target="/ppt/slideLayouts/slideLayoutc.xml" Id="R82881e4cd1954dd1" /><Relationship Type="http://schemas.openxmlformats.org/officeDocument/2006/relationships/chart" Target="/ppt/slides/charts/chart35.xml" Id="R39fda1117afb4378" /></Relationships>
</file>

<file path=ppt/slides/_rels/slide25.xml.rels>&#65279;<?xml version="1.0" encoding="utf-8"?><Relationships xmlns="http://schemas.openxmlformats.org/package/2006/relationships"><Relationship Type="http://schemas.openxmlformats.org/officeDocument/2006/relationships/image" Target="/ppt/media/imagec.bin" Id="Re661ede8a3ed4213" /><Relationship Type="http://schemas.openxmlformats.org/officeDocument/2006/relationships/slideLayout" Target="/ppt/slideLayouts/slideLayoutc.xml" Id="R21e88c978cf0495e" /><Relationship Type="http://schemas.openxmlformats.org/officeDocument/2006/relationships/chart" Target="/ppt/slides/charts/chart36.xml" Id="Rd8f1d651ed594080" /><Relationship Type="http://schemas.openxmlformats.org/officeDocument/2006/relationships/chart" Target="/ppt/slides/charts/chart37.xml" Id="R6599ddca714d42c3" /><Relationship Type="http://schemas.openxmlformats.org/officeDocument/2006/relationships/chart" Target="/ppt/slides/charts/chart38.xml" Id="R809789793d5043a7" /></Relationships>
</file>

<file path=ppt/slides/_rels/slide26.xml.rels>&#65279;<?xml version="1.0" encoding="utf-8"?><Relationships xmlns="http://schemas.openxmlformats.org/package/2006/relationships"><Relationship Type="http://schemas.openxmlformats.org/officeDocument/2006/relationships/image" Target="/ppt/media/imagec.bin" Id="Rb77b45249e404599" /><Relationship Type="http://schemas.openxmlformats.org/officeDocument/2006/relationships/slideLayout" Target="/ppt/slideLayouts/slideLayoutc.xml" Id="R0d1f6d899e114c6b" /><Relationship Type="http://schemas.openxmlformats.org/officeDocument/2006/relationships/chart" Target="/ppt/slides/charts/chart39.xml" Id="Rdf3144f50d4c40a9" /><Relationship Type="http://schemas.openxmlformats.org/officeDocument/2006/relationships/chart" Target="/ppt/slides/charts/chart3a.xml" Id="Rb9fc438313fe4a31" /><Relationship Type="http://schemas.openxmlformats.org/officeDocument/2006/relationships/chart" Target="/ppt/slides/charts/chart3b.xml" Id="R6fe1aa8e9ef2490c" /></Relationships>
</file>

<file path=ppt/slides/_rels/slide27.xml.rels>&#65279;<?xml version="1.0" encoding="utf-8"?><Relationships xmlns="http://schemas.openxmlformats.org/package/2006/relationships"><Relationship Type="http://schemas.openxmlformats.org/officeDocument/2006/relationships/image" Target="/ppt/media/imagec.bin" Id="Re2660bc0120b4ec1" /><Relationship Type="http://schemas.openxmlformats.org/officeDocument/2006/relationships/slideLayout" Target="/ppt/slideLayouts/slideLayoutc.xml" Id="R48dcc79255a1404d" /><Relationship Type="http://schemas.openxmlformats.org/officeDocument/2006/relationships/chart" Target="/ppt/slides/charts/chart3c.xml" Id="R5028bae6acbf4825" /><Relationship Type="http://schemas.openxmlformats.org/officeDocument/2006/relationships/chart" Target="/ppt/slides/charts/chart3d.xml" Id="R4ca35cd4572248e2" /><Relationship Type="http://schemas.openxmlformats.org/officeDocument/2006/relationships/chart" Target="/ppt/slides/charts/chart3e.xml" Id="R0bea66b33fee4dcc" /></Relationships>
</file>

<file path=ppt/slides/_rels/slide28.xml.rels>&#65279;<?xml version="1.0" encoding="utf-8"?><Relationships xmlns="http://schemas.openxmlformats.org/package/2006/relationships"><Relationship Type="http://schemas.openxmlformats.org/officeDocument/2006/relationships/image" Target="/ppt/media/imagec.bin" Id="R52f26285b64040b1" /><Relationship Type="http://schemas.openxmlformats.org/officeDocument/2006/relationships/slideLayout" Target="/ppt/slideLayouts/slideLayoutc.xml" Id="Race2ab1b857a4d17" /><Relationship Type="http://schemas.openxmlformats.org/officeDocument/2006/relationships/chart" Target="/ppt/slides/charts/chart3f.xml" Id="R3cc61941926d437e" /><Relationship Type="http://schemas.openxmlformats.org/officeDocument/2006/relationships/chart" Target="/ppt/slides/charts/chart40.xml" Id="R5a88f49e033641bd" /><Relationship Type="http://schemas.openxmlformats.org/officeDocument/2006/relationships/chart" Target="/ppt/slides/charts/chart41.xml" Id="R5bdcc96722c84b31" /><Relationship Type="http://schemas.openxmlformats.org/officeDocument/2006/relationships/chart" Target="/ppt/slides/charts/chart42.xml" Id="R61bb3c0a863647b6" /><Relationship Type="http://schemas.openxmlformats.org/officeDocument/2006/relationships/chart" Target="/ppt/slides/charts/chart43.xml" Id="Rceb40ea2134b43db" /><Relationship Type="http://schemas.openxmlformats.org/officeDocument/2006/relationships/chart" Target="/ppt/slides/charts/chart44.xml" Id="R07421f4d80a74fa1" /><Relationship Type="http://schemas.openxmlformats.org/officeDocument/2006/relationships/chart" Target="/ppt/slides/charts/chart45.xml" Id="Rce749dfc0fce493f" /></Relationships>
</file>

<file path=ppt/slides/_rels/slide29.xml.rels>&#65279;<?xml version="1.0" encoding="utf-8"?><Relationships xmlns="http://schemas.openxmlformats.org/package/2006/relationships"><Relationship Type="http://schemas.openxmlformats.org/officeDocument/2006/relationships/image" Target="/ppt/media/imagec.bin" Id="R5f93e7916bad4947" /><Relationship Type="http://schemas.openxmlformats.org/officeDocument/2006/relationships/slideLayout" Target="/ppt/slideLayouts/slideLayoutc.xml" Id="R33b26256ae304079" /></Relationships>
</file>

<file path=ppt/slides/_rels/slide2a.xml.rels>&#65279;<?xml version="1.0" encoding="utf-8"?><Relationships xmlns="http://schemas.openxmlformats.org/package/2006/relationships"><Relationship Type="http://schemas.openxmlformats.org/officeDocument/2006/relationships/image" Target="/ppt/media/imagec.bin" Id="Rb1ceda0a3cbc409f" /><Relationship Type="http://schemas.openxmlformats.org/officeDocument/2006/relationships/slideLayout" Target="/ppt/slideLayouts/slideLayoutc.xml" Id="R6da72423ef08425e" /></Relationships>
</file>

<file path=ppt/slides/_rels/slide2b.xml.rels>&#65279;<?xml version="1.0" encoding="utf-8"?><Relationships xmlns="http://schemas.openxmlformats.org/package/2006/relationships"><Relationship Type="http://schemas.openxmlformats.org/officeDocument/2006/relationships/image" Target="/ppt/media/imagec.bin" Id="R1ebc9e85ffbb48cf" /><Relationship Type="http://schemas.openxmlformats.org/officeDocument/2006/relationships/slideLayout" Target="/ppt/slideLayouts/slideLayoutc.xml" Id="Rcb02a372b5dd484c" /><Relationship Type="http://schemas.openxmlformats.org/officeDocument/2006/relationships/chart" Target="/ppt/slides/charts/chart46.xml" Id="Rf9e78092adca4838" /><Relationship Type="http://schemas.openxmlformats.org/officeDocument/2006/relationships/chart" Target="/ppt/slides/charts/chart47.xml" Id="Rff9fee78bd484eb9" /><Relationship Type="http://schemas.openxmlformats.org/officeDocument/2006/relationships/chart" Target="/ppt/slides/charts/chart48.xml" Id="Rabe3fa092c49492f" /><Relationship Type="http://schemas.openxmlformats.org/officeDocument/2006/relationships/chart" Target="/ppt/slides/charts/chart49.xml" Id="R8c8418dd25984ef8" /></Relationships>
</file>

<file path=ppt/slides/_rels/slide2c.xml.rels>&#65279;<?xml version="1.0" encoding="utf-8"?><Relationships xmlns="http://schemas.openxmlformats.org/package/2006/relationships"><Relationship Type="http://schemas.openxmlformats.org/officeDocument/2006/relationships/image" Target="/ppt/media/imagec.bin" Id="Rbdbab2c1f67641fa" /><Relationship Type="http://schemas.openxmlformats.org/officeDocument/2006/relationships/slideLayout" Target="/ppt/slideLayouts/slideLayoutc.xml" Id="R4ca56cbfa72d4030" /></Relationships>
</file>

<file path=ppt/slides/_rels/slide2d.xml.rels>&#65279;<?xml version="1.0" encoding="utf-8"?><Relationships xmlns="http://schemas.openxmlformats.org/package/2006/relationships"><Relationship Type="http://schemas.openxmlformats.org/officeDocument/2006/relationships/image" Target="/ppt/media/imagec.bin" Id="R4d6ff4750a814d47" /><Relationship Type="http://schemas.openxmlformats.org/officeDocument/2006/relationships/slideLayout" Target="/ppt/slideLayouts/slideLayoutc.xml" Id="R4d6916da490348f3" /><Relationship Type="http://schemas.openxmlformats.org/officeDocument/2006/relationships/chart" Target="/ppt/slides/charts/chart4a.xml" Id="Rfc4e103bbefd4e72" /><Relationship Type="http://schemas.openxmlformats.org/officeDocument/2006/relationships/chart" Target="/ppt/slides/charts/chart4b.xml" Id="R05fca742fd3c4b53" /><Relationship Type="http://schemas.openxmlformats.org/officeDocument/2006/relationships/chart" Target="/ppt/slides/charts/chart4c.xml" Id="R501eba0a08d44488" /><Relationship Type="http://schemas.openxmlformats.org/officeDocument/2006/relationships/chart" Target="/ppt/slides/charts/chart4d.xml" Id="R23da9921f9814e61" /><Relationship Type="http://schemas.openxmlformats.org/officeDocument/2006/relationships/chart" Target="/ppt/slides/charts/chart4e.xml" Id="R8cdf6912ec0e484c" /><Relationship Type="http://schemas.openxmlformats.org/officeDocument/2006/relationships/chart" Target="/ppt/slides/charts/chart4f.xml" Id="R670045c6da064df3" /><Relationship Type="http://schemas.openxmlformats.org/officeDocument/2006/relationships/chart" Target="/ppt/slides/charts/chart50.xml" Id="Rbe5af1b2304b4db4" /><Relationship Type="http://schemas.openxmlformats.org/officeDocument/2006/relationships/chart" Target="/ppt/slides/charts/chart51.xml" Id="R5badf387cd74423e" /></Relationships>
</file>

<file path=ppt/slides/_rels/slide2e.xml.rels>&#65279;<?xml version="1.0" encoding="utf-8"?><Relationships xmlns="http://schemas.openxmlformats.org/package/2006/relationships"><Relationship Type="http://schemas.openxmlformats.org/officeDocument/2006/relationships/image" Target="/ppt/media/imagec.bin" Id="Rf3a4952fcf5e40c6" /><Relationship Type="http://schemas.openxmlformats.org/officeDocument/2006/relationships/slideLayout" Target="/ppt/slideLayouts/slideLayoutc.xml" Id="Rb7354df4725644cc" /></Relationships>
</file>

<file path=ppt/slides/_rels/slide2f.xml.rels>&#65279;<?xml version="1.0" encoding="utf-8"?><Relationships xmlns="http://schemas.openxmlformats.org/package/2006/relationships"><Relationship Type="http://schemas.openxmlformats.org/officeDocument/2006/relationships/image" Target="/ppt/media/imagec.bin" Id="Rcbf6f096bd3247dc" /><Relationship Type="http://schemas.openxmlformats.org/officeDocument/2006/relationships/slideLayout" Target="/ppt/slideLayouts/slideLayoutc.xml" Id="Rcbf2a734baf04bb2" /></Relationships>
</file>

<file path=ppt/slides/_rels/slide30.xml.rels>&#65279;<?xml version="1.0" encoding="utf-8"?><Relationships xmlns="http://schemas.openxmlformats.org/package/2006/relationships"><Relationship Type="http://schemas.openxmlformats.org/officeDocument/2006/relationships/image" Target="/ppt/media/imagec.bin" Id="Rd1412dac545e410f" /><Relationship Type="http://schemas.openxmlformats.org/officeDocument/2006/relationships/slideLayout" Target="/ppt/slideLayouts/slideLayoutc.xml" Id="R51653deb532747b5" /><Relationship Type="http://schemas.openxmlformats.org/officeDocument/2006/relationships/chart" Target="/ppt/slides/charts/chart52.xml" Id="Rccd05c1a71ff4e49" /><Relationship Type="http://schemas.openxmlformats.org/officeDocument/2006/relationships/chart" Target="/ppt/slides/charts/chart53.xml" Id="Rb2857c9c12b340ef" /></Relationships>
</file>

<file path=ppt/slides/_rels/slide31.xml.rels>&#65279;<?xml version="1.0" encoding="utf-8"?><Relationships xmlns="http://schemas.openxmlformats.org/package/2006/relationships"><Relationship Type="http://schemas.openxmlformats.org/officeDocument/2006/relationships/image" Target="/ppt/media/imagec.bin" Id="R4e12e11e42f44866" /><Relationship Type="http://schemas.openxmlformats.org/officeDocument/2006/relationships/slideLayout" Target="/ppt/slideLayouts/slideLayoutc.xml" Id="R02d8bf496cc444c9" /></Relationships>
</file>

<file path=ppt/slides/_rels/slide32.xml.rels>&#65279;<?xml version="1.0" encoding="utf-8"?><Relationships xmlns="http://schemas.openxmlformats.org/package/2006/relationships"><Relationship Type="http://schemas.openxmlformats.org/officeDocument/2006/relationships/image" Target="/ppt/media/imagec.bin" Id="R8cff0de73c60473b" /><Relationship Type="http://schemas.openxmlformats.org/officeDocument/2006/relationships/slideLayout" Target="/ppt/slideLayouts/slideLayoutc.xml" Id="Rb068e050124e4baa" /><Relationship Type="http://schemas.openxmlformats.org/officeDocument/2006/relationships/chart" Target="/ppt/slides/charts/chart54.xml" Id="R1f45504d5f1b4fd9" /><Relationship Type="http://schemas.openxmlformats.org/officeDocument/2006/relationships/chart" Target="/ppt/slides/charts/chart55.xml" Id="Rf618bf082b45493a" /><Relationship Type="http://schemas.openxmlformats.org/officeDocument/2006/relationships/chart" Target="/ppt/slides/charts/chart56.xml" Id="R3c838dfe5cb94cd7" /><Relationship Type="http://schemas.openxmlformats.org/officeDocument/2006/relationships/chart" Target="/ppt/slides/charts/chart57.xml" Id="Rba975a049c1e420f" /><Relationship Type="http://schemas.openxmlformats.org/officeDocument/2006/relationships/chart" Target="/ppt/slides/charts/chart58.xml" Id="R2f427d94bcab4669" /></Relationships>
</file>

<file path=ppt/slides/_rels/slide33.xml.rels>&#65279;<?xml version="1.0" encoding="utf-8"?><Relationships xmlns="http://schemas.openxmlformats.org/package/2006/relationships"><Relationship Type="http://schemas.openxmlformats.org/officeDocument/2006/relationships/image" Target="/ppt/media/imagec.bin" Id="R3166751a2d6e4409" /><Relationship Type="http://schemas.openxmlformats.org/officeDocument/2006/relationships/slideLayout" Target="/ppt/slideLayouts/slideLayoutc.xml" Id="R7a72ddc496a04ae3" /></Relationships>
</file>

<file path=ppt/slides/_rels/slide34.xml.rels>&#65279;<?xml version="1.0" encoding="utf-8"?><Relationships xmlns="http://schemas.openxmlformats.org/package/2006/relationships"><Relationship Type="http://schemas.openxmlformats.org/officeDocument/2006/relationships/image" Target="/ppt/media/imagec.bin" Id="R71c6eae6a3dc4044" /><Relationship Type="http://schemas.openxmlformats.org/officeDocument/2006/relationships/slideLayout" Target="/ppt/slideLayouts/slideLayoutc.xml" Id="R488eec91a2d543db" /><Relationship Type="http://schemas.openxmlformats.org/officeDocument/2006/relationships/chart" Target="/ppt/slides/charts/chart59.xml" Id="R6e6fb6f1f5ba4fa3" /><Relationship Type="http://schemas.openxmlformats.org/officeDocument/2006/relationships/chart" Target="/ppt/slides/charts/chart5a.xml" Id="R64034ef97a464f40" /></Relationships>
</file>

<file path=ppt/slides/_rels/slide35.xml.rels>&#65279;<?xml version="1.0" encoding="utf-8"?><Relationships xmlns="http://schemas.openxmlformats.org/package/2006/relationships"><Relationship Type="http://schemas.openxmlformats.org/officeDocument/2006/relationships/image" Target="/ppt/media/imagec.bin" Id="Rad0589f28f5f4dbf" /><Relationship Type="http://schemas.openxmlformats.org/officeDocument/2006/relationships/slideLayout" Target="/ppt/slideLayouts/slideLayoutc.xml" Id="Rae62bfbe7a9b41ee" /></Relationships>
</file>

<file path=ppt/slides/_rels/slide36.xml.rels>&#65279;<?xml version="1.0" encoding="utf-8"?><Relationships xmlns="http://schemas.openxmlformats.org/package/2006/relationships"><Relationship Type="http://schemas.openxmlformats.org/officeDocument/2006/relationships/image" Target="/ppt/media/imagec.bin" Id="Rc71b2397bbd04539" /><Relationship Type="http://schemas.openxmlformats.org/officeDocument/2006/relationships/slideLayout" Target="/ppt/slideLayouts/slideLayoutc.xml" Id="R079a36e07ecf48b0" /><Relationship Type="http://schemas.openxmlformats.org/officeDocument/2006/relationships/chart" Target="/ppt/slides/charts/chart5b.xml" Id="Rf10af805bedd4998" /></Relationships>
</file>

<file path=ppt/slides/_rels/slide37.xml.rels>&#65279;<?xml version="1.0" encoding="utf-8"?><Relationships xmlns="http://schemas.openxmlformats.org/package/2006/relationships"><Relationship Type="http://schemas.openxmlformats.org/officeDocument/2006/relationships/image" Target="/ppt/media/imagec.bin" Id="Rfe8fe2c202784f68" /><Relationship Type="http://schemas.openxmlformats.org/officeDocument/2006/relationships/slideLayout" Target="/ppt/slideLayouts/slideLayoutc.xml" Id="R1544cdd10ba8490a" /><Relationship Type="http://schemas.openxmlformats.org/officeDocument/2006/relationships/chart" Target="/ppt/slides/charts/chart5c.xml" Id="Rb408b71e4d5248d5" /></Relationships>
</file>

<file path=ppt/slides/_rels/slide38.xml.rels>&#65279;<?xml version="1.0" encoding="utf-8"?><Relationships xmlns="http://schemas.openxmlformats.org/package/2006/relationships"><Relationship Type="http://schemas.openxmlformats.org/officeDocument/2006/relationships/image" Target="/ppt/media/imagec.bin" Id="R12a046d4e9194a8c" /><Relationship Type="http://schemas.openxmlformats.org/officeDocument/2006/relationships/slideLayout" Target="/ppt/slideLayouts/slideLayoutc.xml" Id="R3516ea9613de4246" /><Relationship Type="http://schemas.openxmlformats.org/officeDocument/2006/relationships/chart" Target="/ppt/slides/charts/chart5d.xml" Id="Rcc31bd048d99439a" /></Relationships>
</file>

<file path=ppt/slides/_rels/slide39.xml.rels>&#65279;<?xml version="1.0" encoding="utf-8"?><Relationships xmlns="http://schemas.openxmlformats.org/package/2006/relationships"><Relationship Type="http://schemas.openxmlformats.org/officeDocument/2006/relationships/image" Target="/ppt/media/imagec.bin" Id="R15af50fb227c42bb" /><Relationship Type="http://schemas.openxmlformats.org/officeDocument/2006/relationships/slideLayout" Target="/ppt/slideLayouts/slideLayoutc.xml" Id="R8b73098a61be4e60" /><Relationship Type="http://schemas.openxmlformats.org/officeDocument/2006/relationships/chart" Target="/ppt/slides/charts/chart5e.xml" Id="Rd8abc9e42ce0433f" /></Relationships>
</file>

<file path=ppt/slides/_rels/slide3a.xml.rels>&#65279;<?xml version="1.0" encoding="utf-8"?><Relationships xmlns="http://schemas.openxmlformats.org/package/2006/relationships"><Relationship Type="http://schemas.openxmlformats.org/officeDocument/2006/relationships/image" Target="/ppt/media/imagec.bin" Id="R5df427d3e7294104" /><Relationship Type="http://schemas.openxmlformats.org/officeDocument/2006/relationships/slideLayout" Target="/ppt/slideLayouts/slideLayoutc.xml" Id="Rfa7846ae59b5448a" /><Relationship Type="http://schemas.openxmlformats.org/officeDocument/2006/relationships/chart" Target="/ppt/slides/charts/chart5f.xml" Id="R78603a29410d47c3" /></Relationships>
</file>

<file path=ppt/slides/_rels/slide3b.xml.rels>&#65279;<?xml version="1.0" encoding="utf-8"?><Relationships xmlns="http://schemas.openxmlformats.org/package/2006/relationships"><Relationship Type="http://schemas.openxmlformats.org/officeDocument/2006/relationships/image" Target="/ppt/media/imagec.bin" Id="R3aabf20b9d864032" /><Relationship Type="http://schemas.openxmlformats.org/officeDocument/2006/relationships/slideLayout" Target="/ppt/slideLayouts/slideLayoutc.xml" Id="R422a8d2ee1994aae" /><Relationship Type="http://schemas.openxmlformats.org/officeDocument/2006/relationships/chart" Target="/ppt/slides/charts/chart60.xml" Id="Rdcd6813c8eb5401f" /></Relationships>
</file>

<file path=ppt/slides/_rels/slide3c.xml.rels>&#65279;<?xml version="1.0" encoding="utf-8"?><Relationships xmlns="http://schemas.openxmlformats.org/package/2006/relationships"><Relationship Type="http://schemas.openxmlformats.org/officeDocument/2006/relationships/image" Target="/ppt/media/imagec.bin" Id="R1e4195ac7eb84925" /><Relationship Type="http://schemas.openxmlformats.org/officeDocument/2006/relationships/slideLayout" Target="/ppt/slideLayouts/slideLayoutc.xml" Id="R192e2656a5224a26" /><Relationship Type="http://schemas.openxmlformats.org/officeDocument/2006/relationships/chart" Target="/ppt/slides/charts/chart61.xml" Id="R3c5c917d58f2484e" /></Relationships>
</file>

<file path=ppt/slides/_rels/slide3d.xml.rels>&#65279;<?xml version="1.0" encoding="utf-8"?><Relationships xmlns="http://schemas.openxmlformats.org/package/2006/relationships"><Relationship Type="http://schemas.openxmlformats.org/officeDocument/2006/relationships/image" Target="/ppt/media/imagec.bin" Id="R26407de017e54968" /><Relationship Type="http://schemas.openxmlformats.org/officeDocument/2006/relationships/slideLayout" Target="/ppt/slideLayouts/slideLayoutc.xml" Id="Re188aa38c593444f" /><Relationship Type="http://schemas.openxmlformats.org/officeDocument/2006/relationships/chart" Target="/ppt/slides/charts/chart62.xml" Id="R3dde180a991542c0" /></Relationships>
</file>

<file path=ppt/slides/_rels/slide3e.xml.rels>&#65279;<?xml version="1.0" encoding="utf-8"?><Relationships xmlns="http://schemas.openxmlformats.org/package/2006/relationships"><Relationship Type="http://schemas.openxmlformats.org/officeDocument/2006/relationships/image" Target="/ppt/media/imagec.bin" Id="R79aeed577ab14fb2" /><Relationship Type="http://schemas.openxmlformats.org/officeDocument/2006/relationships/slideLayout" Target="/ppt/slideLayouts/slideLayoutc.xml" Id="Rdbeef1c73eac454e" /></Relationships>
</file>

<file path=ppt/slides/charts/chart32.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title>
      <c:tx>
        <c:rich>
          <a:bodyPr/>
          <a:lstStyle/>
          <a:p>
            <a:pPr>
              <a:defRPr sz="800" b="0" spc="50"/>
            </a:pPr>
            <a:r>
              <a:t>Vilket år föddes ditt barn?</a:t>
            </a:r>
          </a:p>
        </c:rich>
      </c:tx>
      <c:layout/>
      <c:overlay val="0"/>
    </c:title>
    <c:autoTitleDeleted val="0"/>
    <c:plotArea>
      <c:layout/>
      <c:barChart>
        <c:barDir val="col"/>
        <c:grouping val="clustered"/>
        <c:ser>
          <c:idx val="0"/>
          <c:order val="0"/>
          <c:tx>
            <c:v>Vilket år föddes ditt barn?</c:v>
          </c:tx>
          <c:spPr>
            <a:solidFill>
              <a:schemeClr val="accent5"/>
            </a:solidFill>
            <a:ln>
              <a:solidFill>
                <a:schemeClr val="accent5"/>
              </a:solidFill>
            </a:ln>
          </c:spPr>
          <c:invertIfNegative val="0"/>
          <c:dLbls>
            <c:numFmt sourceLinked="0" formatCode="#,##0%;#,##0%"/>
            <c:txPr>
              <a:bodyPr bIns="0" tIns="0"/>
              <a:p>
                <a:pPr>
                  <a:defRPr sz="500" spc="50">
                    <a:solidFill>
                      <a:schemeClr val="tx1">
                        <a:lumMod val="166234"/>
                      </a:schemeClr>
                    </a:solidFill>
                  </a:defRPr>
                </a:pPr>
              </a:p>
            </c:txPr>
            <c:showLegendKey val="0"/>
            <c:showVal val="1"/>
            <c:showCatName val="0"/>
            <c:showSerName val="0"/>
            <c:showPercent val="0"/>
            <c:showBubbleSize val="0"/>
            <c:showLeaderLines val="0"/>
          </c:dLbls>
          <c:cat>
            <c:strLit>
              <c:ptCount val="3"/>
              <c:pt idx="0">
                <c:v>2018</c:v>
              </c:pt>
              <c:pt idx="1">
                <c:v>2019</c:v>
              </c:pt>
              <c:pt idx="2">
                <c:v>2020</c:v>
              </c:pt>
            </c:strLit>
          </c:cat>
          <c:val>
            <c:numLit>
              <c:formatCode>General</c:formatCode>
              <c:ptCount val="3"/>
              <c:pt idx="0">
                <c:v>0.363636</c:v>
              </c:pt>
              <c:pt idx="1">
                <c:v>0.545455</c:v>
              </c:pt>
              <c:pt idx="2">
                <c:v>0.090909</c:v>
              </c:pt>
            </c:numLit>
          </c:val>
        </c:ser>
        <c:gapWidth val="162"/>
        <c:axId val="54877568"/>
        <c:axId val="46285952"/>
      </c:barChart>
      <c:catAx>
        <c:axId val="54877568"/>
        <c:scaling>
          <c:orientation val="minMax"/>
        </c:scaling>
        <c:delete val="0"/>
        <c:axPos val="l"/>
        <c:majorTickMark val="out"/>
        <c:minorTickMark val="none"/>
        <c:tickLblPos val="low"/>
        <c:spPr>
          <a:noFill/>
          <a:ln w="9525">
            <a:solidFill>
              <a:srgbClr val="7F7F7F">
                <a:alpha val="20000"/>
              </a:srgbClr>
            </a:solidFill>
            <a:round/>
            <a:prstDash val="solid"/>
          </a:ln>
        </c:spPr>
        <c:txPr>
          <a:bodyPr/>
          <a:p>
            <a:pPr>
              <a:defRPr sz="700" spc="50"/>
            </a:pPr>
          </a:p>
        </c:txPr>
        <c:crossAx val="46285952"/>
        <c:crosses val="autoZero"/>
        <c:auto val="1"/>
        <c:lblAlgn val="ctr"/>
        <c:lblOffset val="100"/>
        <c:noMultiLvlLbl val="0"/>
      </c:catAx>
      <c:valAx>
        <c:axId val="46285952"/>
        <c:scaling>
          <c:orientation val="minMax"/>
          <c:max val="1"/>
          <c:min val="0"/>
        </c:scaling>
        <c:delete val="0"/>
        <c:axPos val="b"/>
        <c:majorGridlines>
          <c:spPr>
            <a:ln w="9525">
              <a:solidFill>
                <a:srgbClr val="7F7F7F">
                  <a:alpha val="20000"/>
                </a:srgbClr>
              </a:solidFill>
              <a:round/>
              <a:prstDash val="solid"/>
            </a:ln>
            <a:effectLst/>
          </c:spPr>
        </c:majorGridlines>
        <c:numFmt sourceLinked="0" formatCode="#,##0%;#,##0%"/>
        <c:majorTickMark val="out"/>
        <c:minorTickMark val="none"/>
        <c:tickLblPos val="nextTo"/>
        <c:spPr>
          <a:noFill/>
          <a:ln>
            <a:noFill/>
          </a:ln>
        </c:spPr>
        <c:txPr>
          <a:bodyPr/>
          <a:p>
            <a:pPr>
              <a:defRPr sz="500" spc="50">
                <a:solidFill>
                  <a:schemeClr val="tx1">
                    <a:lumMod val="166234"/>
                  </a:schemeClr>
                </a:solidFill>
              </a:defRPr>
            </a:pPr>
          </a:p>
        </c:txPr>
        <c:crossAx val="54877568"/>
        <c:crosses val="min"/>
        <c:crossBetween val="between"/>
      </c:valAx>
      <c:spPr>
        <a:noFill/>
      </c:spPr>
    </c:plotArea>
    <c:plotVisOnly val="1"/>
  </c:chart>
  <c:spPr>
    <a:noFill/>
    <a:ln>
      <a:noFill/>
    </a:ln>
  </c:spPr>
  <c:printSettings>
    <c:headerFooter/>
    <c:pageMargins b="0.75" l="0.7" r="0.7" t="0.75" header="0.3" footer="0.3"/>
    <c:pageSetup/>
  </c:printSettings>
</c:chartSpace>
</file>

<file path=ppt/slides/charts/chart33.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title>
      <c:tx>
        <c:rich>
          <a:bodyPr/>
          <a:lstStyle/>
          <a:p>
            <a:pPr>
              <a:defRPr sz="800" b="0" spc="50"/>
            </a:pPr>
            <a:r>
              <a:t>Vilket är ditt barns kön?</a:t>
            </a:r>
          </a:p>
        </c:rich>
      </c:tx>
      <c:layout/>
      <c:overlay val="0"/>
    </c:title>
    <c:autoTitleDeleted val="0"/>
    <c:plotArea>
      <c:layout/>
      <c:barChart>
        <c:barDir val="col"/>
        <c:grouping val="clustered"/>
        <c:ser>
          <c:idx val="0"/>
          <c:order val="0"/>
          <c:tx>
            <c:v>Vilket är ditt barns kön?</c:v>
          </c:tx>
          <c:spPr>
            <a:solidFill>
              <a:schemeClr val="accent5"/>
            </a:solidFill>
            <a:ln>
              <a:solidFill>
                <a:schemeClr val="accent5"/>
              </a:solidFill>
            </a:ln>
          </c:spPr>
          <c:invertIfNegative val="0"/>
          <c:dLbls>
            <c:numFmt sourceLinked="0" formatCode="#,##0%;#,##0%"/>
            <c:txPr>
              <a:bodyPr bIns="0" tIns="0"/>
              <a:p>
                <a:pPr>
                  <a:defRPr sz="500" spc="50">
                    <a:solidFill>
                      <a:schemeClr val="tx1">
                        <a:lumMod val="166234"/>
                      </a:schemeClr>
                    </a:solidFill>
                  </a:defRPr>
                </a:pPr>
              </a:p>
            </c:txPr>
            <c:showLegendKey val="0"/>
            <c:showVal val="1"/>
            <c:showCatName val="0"/>
            <c:showSerName val="0"/>
            <c:showPercent val="0"/>
            <c:showBubbleSize val="0"/>
            <c:showLeaderLines val="0"/>
          </c:dLbls>
          <c:cat>
            <c:strLit>
              <c:ptCount val="2"/>
              <c:pt idx="0">
                <c:v>Flicka</c:v>
              </c:pt>
              <c:pt idx="1">
                <c:v>Pojke</c:v>
              </c:pt>
            </c:strLit>
          </c:cat>
          <c:val>
            <c:numLit>
              <c:formatCode>General</c:formatCode>
              <c:ptCount val="2"/>
              <c:pt idx="0">
                <c:v>0.454545</c:v>
              </c:pt>
              <c:pt idx="1">
                <c:v>0.545455</c:v>
              </c:pt>
            </c:numLit>
          </c:val>
        </c:ser>
        <c:gapWidth val="162"/>
        <c:axId val="54877568"/>
        <c:axId val="46285952"/>
      </c:barChart>
      <c:catAx>
        <c:axId val="54877568"/>
        <c:scaling>
          <c:orientation val="minMax"/>
        </c:scaling>
        <c:delete val="0"/>
        <c:axPos val="l"/>
        <c:majorTickMark val="out"/>
        <c:minorTickMark val="none"/>
        <c:tickLblPos val="low"/>
        <c:spPr>
          <a:noFill/>
          <a:ln w="9525">
            <a:solidFill>
              <a:srgbClr val="7F7F7F">
                <a:alpha val="20000"/>
              </a:srgbClr>
            </a:solidFill>
            <a:round/>
            <a:prstDash val="solid"/>
          </a:ln>
        </c:spPr>
        <c:txPr>
          <a:bodyPr/>
          <a:p>
            <a:pPr>
              <a:defRPr sz="700" spc="50"/>
            </a:pPr>
          </a:p>
        </c:txPr>
        <c:crossAx val="46285952"/>
        <c:crosses val="autoZero"/>
        <c:auto val="1"/>
        <c:lblAlgn val="ctr"/>
        <c:lblOffset val="100"/>
        <c:noMultiLvlLbl val="0"/>
      </c:catAx>
      <c:valAx>
        <c:axId val="46285952"/>
        <c:scaling>
          <c:orientation val="minMax"/>
          <c:max val="1"/>
          <c:min val="0"/>
        </c:scaling>
        <c:delete val="0"/>
        <c:axPos val="b"/>
        <c:majorGridlines>
          <c:spPr>
            <a:ln w="9525">
              <a:solidFill>
                <a:srgbClr val="7F7F7F">
                  <a:alpha val="20000"/>
                </a:srgbClr>
              </a:solidFill>
              <a:round/>
              <a:prstDash val="solid"/>
            </a:ln>
            <a:effectLst/>
          </c:spPr>
        </c:majorGridlines>
        <c:numFmt sourceLinked="0" formatCode="#,##0%;#,##0%"/>
        <c:majorTickMark val="out"/>
        <c:minorTickMark val="none"/>
        <c:tickLblPos val="nextTo"/>
        <c:spPr>
          <a:noFill/>
          <a:ln>
            <a:noFill/>
          </a:ln>
        </c:spPr>
        <c:txPr>
          <a:bodyPr/>
          <a:p>
            <a:pPr>
              <a:defRPr sz="500" spc="50">
                <a:solidFill>
                  <a:schemeClr val="tx1">
                    <a:lumMod val="166234"/>
                  </a:schemeClr>
                </a:solidFill>
              </a:defRPr>
            </a:pPr>
          </a:p>
        </c:txPr>
        <c:crossAx val="54877568"/>
        <c:crosses val="min"/>
        <c:crossBetween val="between"/>
      </c:valAx>
      <c:spPr>
        <a:noFill/>
      </c:spPr>
    </c:plotArea>
    <c:plotVisOnly val="1"/>
  </c:chart>
  <c:spPr>
    <a:noFill/>
    <a:ln>
      <a:noFill/>
    </a:ln>
  </c:spPr>
  <c:printSettings>
    <c:headerFooter/>
    <c:pageMargins b="0.75" l="0.7" r="0.7" t="0.75" header="0.3" footer="0.3"/>
    <c:pageSetup/>
  </c:printSettings>
</c:chartSpace>
</file>

<file path=ppt/slides/charts/chart34.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title>
      <c:tx>
        <c:rich>
          <a:bodyPr/>
          <a:lstStyle/>
          <a:p>
            <a:pPr>
              <a:defRPr sz="800" b="0" spc="50"/>
            </a:pPr>
            <a:r>
              <a:t>Vilket är ditt kön?</a:t>
            </a:r>
          </a:p>
        </c:rich>
      </c:tx>
      <c:layout/>
      <c:overlay val="0"/>
    </c:title>
    <c:autoTitleDeleted val="0"/>
    <c:plotArea>
      <c:layout/>
      <c:barChart>
        <c:barDir val="col"/>
        <c:grouping val="clustered"/>
        <c:ser>
          <c:idx val="0"/>
          <c:order val="0"/>
          <c:tx>
            <c:v>Vilket är ditt kön?</c:v>
          </c:tx>
          <c:spPr>
            <a:solidFill>
              <a:schemeClr val="accent5"/>
            </a:solidFill>
            <a:ln>
              <a:solidFill>
                <a:schemeClr val="accent5"/>
              </a:solidFill>
            </a:ln>
          </c:spPr>
          <c:invertIfNegative val="0"/>
          <c:dLbls>
            <c:numFmt sourceLinked="0" formatCode="#,##0%;#,##0%"/>
            <c:txPr>
              <a:bodyPr bIns="0" tIns="0"/>
              <a:p>
                <a:pPr>
                  <a:defRPr sz="500" spc="50">
                    <a:solidFill>
                      <a:schemeClr val="tx1">
                        <a:lumMod val="166234"/>
                      </a:schemeClr>
                    </a:solidFill>
                  </a:defRPr>
                </a:pPr>
              </a:p>
            </c:txPr>
            <c:showLegendKey val="0"/>
            <c:showVal val="1"/>
            <c:showCatName val="0"/>
            <c:showSerName val="0"/>
            <c:showPercent val="0"/>
            <c:showBubbleSize val="0"/>
            <c:showLeaderLines val="0"/>
          </c:dLbls>
          <c:cat>
            <c:strLit>
              <c:ptCount val="3"/>
              <c:pt idx="0">
                <c:v>Kvinna</c:v>
              </c:pt>
              <c:pt idx="1">
                <c:v>Man</c:v>
              </c:pt>
              <c:pt idx="2">
                <c:v>Vi är två som svarar på enkäten</c:v>
              </c:pt>
            </c:strLit>
          </c:cat>
          <c:val>
            <c:numLit>
              <c:formatCode>General</c:formatCode>
              <c:ptCount val="3"/>
              <c:pt idx="0">
                <c:v>0.636364</c:v>
              </c:pt>
              <c:pt idx="1">
                <c:v>0.181818</c:v>
              </c:pt>
              <c:pt idx="2">
                <c:v>0.181818</c:v>
              </c:pt>
            </c:numLit>
          </c:val>
        </c:ser>
        <c:gapWidth val="162"/>
        <c:axId val="54877568"/>
        <c:axId val="46285952"/>
      </c:barChart>
      <c:catAx>
        <c:axId val="54877568"/>
        <c:scaling>
          <c:orientation val="minMax"/>
        </c:scaling>
        <c:delete val="0"/>
        <c:axPos val="l"/>
        <c:majorTickMark val="out"/>
        <c:minorTickMark val="none"/>
        <c:tickLblPos val="low"/>
        <c:spPr>
          <a:noFill/>
          <a:ln w="9525">
            <a:solidFill>
              <a:srgbClr val="7F7F7F">
                <a:alpha val="20000"/>
              </a:srgbClr>
            </a:solidFill>
            <a:round/>
            <a:prstDash val="solid"/>
          </a:ln>
        </c:spPr>
        <c:txPr>
          <a:bodyPr/>
          <a:p>
            <a:pPr>
              <a:defRPr sz="700" spc="50"/>
            </a:pPr>
          </a:p>
        </c:txPr>
        <c:crossAx val="46285952"/>
        <c:crosses val="autoZero"/>
        <c:auto val="1"/>
        <c:lblAlgn val="ctr"/>
        <c:lblOffset val="100"/>
        <c:noMultiLvlLbl val="0"/>
      </c:catAx>
      <c:valAx>
        <c:axId val="46285952"/>
        <c:scaling>
          <c:orientation val="minMax"/>
          <c:max val="1"/>
          <c:min val="0"/>
        </c:scaling>
        <c:delete val="0"/>
        <c:axPos val="b"/>
        <c:majorGridlines>
          <c:spPr>
            <a:ln w="9525">
              <a:solidFill>
                <a:srgbClr val="7F7F7F">
                  <a:alpha val="20000"/>
                </a:srgbClr>
              </a:solidFill>
              <a:round/>
              <a:prstDash val="solid"/>
            </a:ln>
            <a:effectLst/>
          </c:spPr>
        </c:majorGridlines>
        <c:numFmt sourceLinked="0" formatCode="#,##0%;#,##0%"/>
        <c:majorTickMark val="out"/>
        <c:minorTickMark val="none"/>
        <c:tickLblPos val="nextTo"/>
        <c:spPr>
          <a:noFill/>
          <a:ln>
            <a:noFill/>
          </a:ln>
        </c:spPr>
        <c:txPr>
          <a:bodyPr/>
          <a:p>
            <a:pPr>
              <a:defRPr sz="500" spc="50">
                <a:solidFill>
                  <a:schemeClr val="tx1">
                    <a:lumMod val="166234"/>
                  </a:schemeClr>
                </a:solidFill>
              </a:defRPr>
            </a:pPr>
          </a:p>
        </c:txPr>
        <c:crossAx val="54877568"/>
        <c:crosses val="min"/>
        <c:crossBetween val="between"/>
      </c:valAx>
      <c:spPr>
        <a:noFill/>
      </c:spPr>
    </c:plotArea>
    <c:plotVisOnly val="1"/>
  </c:chart>
  <c:spPr>
    <a:noFill/>
    <a:ln>
      <a:noFill/>
    </a:ln>
  </c:spPr>
  <c:printSettings>
    <c:headerFooter/>
    <c:pageMargins b="0.75" l="0.7" r="0.7" t="0.75" header="0.3" footer="0.3"/>
    <c:pageSetup/>
  </c:printSettings>
</c:chartSpace>
</file>

<file path=ppt/slides/charts/chart35.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barChart>
        <c:barDir val="bar"/>
        <c:grouping val="clustered"/>
        <c:ser>
          <c:idx val="0"/>
          <c:order val="0"/>
          <c:tx>
            <c:v>GR</c:v>
          </c:tx>
          <c:spPr>
            <a:solidFill>
              <a:schemeClr val="accent1"/>
            </a:solidFill>
            <a:ln>
              <a:solidFill>
                <a:schemeClr val="accent1"/>
              </a:solidFill>
            </a:ln>
          </c:spPr>
          <c:invertIfNegative val="0"/>
          <c:dLbls>
            <c:numFmt sourceLinked="0" formatCode="#,##0.0;-#,##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6"/>
              <c:pt idx="0">
                <c:v>Normer och värden</c:v>
              </c:pt>
              <c:pt idx="1">
                <c:v>Värdegrund och uppdrag</c:v>
              </c:pt>
              <c:pt idx="2">
                <c:v>Omsorg, utveckling och lärande</c:v>
              </c:pt>
              <c:pt idx="3">
                <c:v>Barns inflytande och delaktighet </c:v>
              </c:pt>
              <c:pt idx="4">
                <c:v>Förskola och hem </c:v>
              </c:pt>
              <c:pt idx="5">
                <c:v>Helhetsomdöme</c:v>
              </c:pt>
            </c:strLit>
          </c:cat>
          <c:val>
            <c:numLit>
              <c:formatCode>General</c:formatCode>
              <c:ptCount val="6"/>
              <c:pt idx="0">
                <c:v>4.420742</c:v>
              </c:pt>
              <c:pt idx="1">
                <c:v>4.166551</c:v>
              </c:pt>
              <c:pt idx="2">
                <c:v>4.325561</c:v>
              </c:pt>
              <c:pt idx="3">
                <c:v>4.327373</c:v>
              </c:pt>
              <c:pt idx="4">
                <c:v>4.337682</c:v>
              </c:pt>
              <c:pt idx="5">
                <c:v>4.356945</c:v>
              </c:pt>
            </c:numLit>
          </c:val>
        </c:ser>
        <c:ser>
          <c:idx val="1"/>
          <c:order val="1"/>
          <c:tx>
            <c:v>Göteborg</c:v>
          </c:tx>
          <c:spPr>
            <a:solidFill>
              <a:schemeClr val="accent2"/>
            </a:solidFill>
            <a:ln>
              <a:solidFill>
                <a:schemeClr val="accent2"/>
              </a:solidFill>
            </a:ln>
          </c:spPr>
          <c:invertIfNegative val="0"/>
          <c:dLbls>
            <c:numFmt sourceLinked="0" formatCode="#,##0.0;-#,##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6"/>
              <c:pt idx="0">
                <c:v>Normer och värden</c:v>
              </c:pt>
              <c:pt idx="1">
                <c:v>Värdegrund och uppdrag</c:v>
              </c:pt>
              <c:pt idx="2">
                <c:v>Omsorg, utveckling och lärande</c:v>
              </c:pt>
              <c:pt idx="3">
                <c:v>Barns inflytande och delaktighet </c:v>
              </c:pt>
              <c:pt idx="4">
                <c:v>Förskola och hem </c:v>
              </c:pt>
              <c:pt idx="5">
                <c:v>Helhetsomdöme</c:v>
              </c:pt>
            </c:strLit>
          </c:cat>
          <c:val>
            <c:numLit>
              <c:formatCode>General</c:formatCode>
              <c:ptCount val="6"/>
              <c:pt idx="0">
                <c:v>4.376957</c:v>
              </c:pt>
              <c:pt idx="1">
                <c:v>4.124222</c:v>
              </c:pt>
              <c:pt idx="2">
                <c:v>4.263246</c:v>
              </c:pt>
              <c:pt idx="3">
                <c:v>4.269378</c:v>
              </c:pt>
              <c:pt idx="4">
                <c:v>4.267624</c:v>
              </c:pt>
              <c:pt idx="5">
                <c:v>4.280629</c:v>
              </c:pt>
            </c:numLit>
          </c:val>
        </c:ser>
        <c:ser>
          <c:idx val="2"/>
          <c:order val="2"/>
          <c:tx>
            <c:v>Hisingen 3</c:v>
          </c:tx>
          <c:spPr>
            <a:solidFill>
              <a:schemeClr val="accent3"/>
            </a:solidFill>
            <a:ln>
              <a:solidFill>
                <a:schemeClr val="accent3"/>
              </a:solidFill>
            </a:ln>
          </c:spPr>
          <c:invertIfNegative val="0"/>
          <c:dLbls>
            <c:numFmt sourceLinked="0" formatCode="#,##0.0;-#,##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6"/>
              <c:pt idx="0">
                <c:v>Normer och värden</c:v>
              </c:pt>
              <c:pt idx="1">
                <c:v>Värdegrund och uppdrag</c:v>
              </c:pt>
              <c:pt idx="2">
                <c:v>Omsorg, utveckling och lärande</c:v>
              </c:pt>
              <c:pt idx="3">
                <c:v>Barns inflytande och delaktighet </c:v>
              </c:pt>
              <c:pt idx="4">
                <c:v>Förskola och hem </c:v>
              </c:pt>
              <c:pt idx="5">
                <c:v>Helhetsomdöme</c:v>
              </c:pt>
            </c:strLit>
          </c:cat>
          <c:val>
            <c:numLit>
              <c:formatCode>General</c:formatCode>
              <c:ptCount val="6"/>
              <c:pt idx="0">
                <c:v>4.332118</c:v>
              </c:pt>
              <c:pt idx="1">
                <c:v>4.081954</c:v>
              </c:pt>
              <c:pt idx="2">
                <c:v>4.251280</c:v>
              </c:pt>
              <c:pt idx="3">
                <c:v>4.238661</c:v>
              </c:pt>
              <c:pt idx="4">
                <c:v>4.242745</c:v>
              </c:pt>
              <c:pt idx="5">
                <c:v>4.225244</c:v>
              </c:pt>
            </c:numLit>
          </c:val>
        </c:ser>
        <c:ser>
          <c:idx val="3"/>
          <c:order val="3"/>
          <c:tx>
            <c:v>Äringsgatan 4 A förskola</c:v>
          </c:tx>
          <c:spPr>
            <a:solidFill>
              <a:schemeClr val="accent4"/>
            </a:solidFill>
            <a:ln>
              <a:solidFill>
                <a:schemeClr val="accent4"/>
              </a:solidFill>
            </a:ln>
          </c:spPr>
          <c:invertIfNegative val="0"/>
          <c:dLbls>
            <c:numFmt sourceLinked="0" formatCode="#,##0.0;-#,##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6"/>
              <c:pt idx="0">
                <c:v>Normer och värden</c:v>
              </c:pt>
              <c:pt idx="1">
                <c:v>Värdegrund och uppdrag</c:v>
              </c:pt>
              <c:pt idx="2">
                <c:v>Omsorg, utveckling och lärande</c:v>
              </c:pt>
              <c:pt idx="3">
                <c:v>Barns inflytande och delaktighet </c:v>
              </c:pt>
              <c:pt idx="4">
                <c:v>Förskola och hem </c:v>
              </c:pt>
              <c:pt idx="5">
                <c:v>Helhetsomdöme</c:v>
              </c:pt>
            </c:strLit>
          </c:cat>
          <c:val>
            <c:numLit>
              <c:formatCode>General</c:formatCode>
              <c:ptCount val="6"/>
              <c:pt idx="0">
                <c:v>4.357759</c:v>
              </c:pt>
              <c:pt idx="1">
                <c:v>4.117647</c:v>
              </c:pt>
              <c:pt idx="2">
                <c:v>4.416031</c:v>
              </c:pt>
              <c:pt idx="3">
                <c:v>4.439394</c:v>
              </c:pt>
              <c:pt idx="4">
                <c:v>4.408284</c:v>
              </c:pt>
              <c:pt idx="5">
                <c:v>4.417910</c:v>
              </c:pt>
            </c:numLit>
          </c:val>
        </c:ser>
        <c:ser>
          <c:idx val="4"/>
          <c:order val="4"/>
          <c:tx>
            <c:v>Zebran</c:v>
          </c:tx>
          <c:spPr>
            <a:solidFill>
              <a:schemeClr val="accent5"/>
            </a:solidFill>
            <a:ln>
              <a:solidFill>
                <a:schemeClr val="accent5"/>
              </a:solidFill>
            </a:ln>
          </c:spPr>
          <c:invertIfNegative val="0"/>
          <c:dLbls>
            <c:numFmt sourceLinked="0" formatCode="#,##0.0;-#,##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6"/>
              <c:pt idx="0">
                <c:v>Normer och värden</c:v>
              </c:pt>
              <c:pt idx="1">
                <c:v>Värdegrund och uppdrag</c:v>
              </c:pt>
              <c:pt idx="2">
                <c:v>Omsorg, utveckling och lärande</c:v>
              </c:pt>
              <c:pt idx="3">
                <c:v>Barns inflytande och delaktighet </c:v>
              </c:pt>
              <c:pt idx="4">
                <c:v>Förskola och hem </c:v>
              </c:pt>
              <c:pt idx="5">
                <c:v>Helhetsomdöme</c:v>
              </c:pt>
            </c:strLit>
          </c:cat>
          <c:val>
            <c:numLit>
              <c:formatCode>General</c:formatCode>
              <c:ptCount val="6"/>
              <c:pt idx="0">
                <c:v>4.197368</c:v>
              </c:pt>
              <c:pt idx="1">
                <c:v>3.840909</c:v>
              </c:pt>
              <c:pt idx="2">
                <c:v>4.012195</c:v>
              </c:pt>
              <c:pt idx="3">
                <c:v>4.238095</c:v>
              </c:pt>
              <c:pt idx="4">
                <c:v>4.111111</c:v>
              </c:pt>
              <c:pt idx="5">
                <c:v>4.181818</c:v>
              </c:pt>
            </c:numLit>
          </c:val>
        </c:ser>
        <c:gapWidth val="162"/>
        <c:axId val="54877568"/>
        <c:axId val="46285952"/>
      </c:barChart>
      <c:catAx>
        <c:axId val="54877568"/>
        <c:scaling>
          <c:orientation val="maxMin"/>
        </c:scaling>
        <c:delete val="0"/>
        <c:axPos val="l"/>
        <c:majorTickMark val="out"/>
        <c:minorTickMark val="none"/>
        <c:tickLblPos val="low"/>
        <c:spPr>
          <a:noFill/>
          <a:ln w="9525">
            <a:solidFill>
              <a:srgbClr val="7F7F7F">
                <a:alpha val="20000"/>
              </a:srgbClr>
            </a:solidFill>
            <a:round/>
            <a:prstDash val="solid"/>
          </a:ln>
        </c:spPr>
        <c:txPr>
          <a:bodyPr/>
          <a:p>
            <a:pPr>
              <a:defRPr sz="900" spc="50"/>
            </a:pPr>
          </a:p>
        </c:txPr>
        <c:crossAx val="46285952"/>
        <c:crosses val="autoZero"/>
        <c:auto val="1"/>
        <c:lblAlgn val="ctr"/>
        <c:lblOffset val="100"/>
        <c:noMultiLvlLbl val="0"/>
      </c:catAx>
      <c:valAx>
        <c:axId val="46285952"/>
        <c:scaling>
          <c:orientation val="minMax"/>
          <c:max val="5"/>
          <c:min val="1"/>
        </c:scaling>
        <c:delete val="0"/>
        <c:axPos val="b"/>
        <c:majorGridlines>
          <c:spPr>
            <a:ln w="9525">
              <a:solidFill>
                <a:srgbClr val="7F7F7F">
                  <a:alpha val="20000"/>
                </a:srgbClr>
              </a:solidFill>
              <a:round/>
              <a:prstDash val="solid"/>
            </a:ln>
            <a:effectLst/>
          </c:spPr>
        </c:majorGridlines>
        <c:numFmt sourceLinked="0" formatCode="#,##0.0;-#,##0.0"/>
        <c:majorTickMark val="out"/>
        <c:minorTickMark val="none"/>
        <c:tickLblPos val="nextTo"/>
        <c:spPr>
          <a:noFill/>
          <a:ln>
            <a:noFill/>
          </a:ln>
        </c:spPr>
        <c:txPr>
          <a:bodyPr/>
          <a:p>
            <a:pPr>
              <a:defRPr sz="700" spc="50">
                <a:solidFill>
                  <a:schemeClr val="tx1">
                    <a:lumMod val="166234"/>
                  </a:schemeClr>
                </a:solidFill>
              </a:defRPr>
            </a:pPr>
          </a:p>
        </c:txPr>
        <c:crossAx val="54877568"/>
        <c:crosses val="max"/>
        <c:crossBetween val="between"/>
      </c:valAx>
      <c:spPr>
        <a:noFill/>
      </c:spPr>
    </c:plotArea>
    <c:legend>
      <c:legendPos val="t"/>
      <c:overlay val="0"/>
      <c:spPr>
        <a:noFill/>
      </c:spPr>
      <c:txPr>
        <a:bodyPr/>
        <a:p>
          <a:pPr>
            <a:defRPr sz="700" spc="50"/>
          </a:pPr>
        </a:p>
      </c:txPr>
    </c:legend>
    <c:plotVisOnly val="1"/>
  </c:chart>
  <c:spPr>
    <a:noFill/>
    <a:ln>
      <a:noFill/>
    </a:ln>
  </c:spPr>
  <c:printSettings>
    <c:headerFooter/>
    <c:pageMargins b="0.75" l="0.7" r="0.7" t="0.75" header="0.3" footer="0.3"/>
    <c:pageSetup/>
  </c:printSettings>
</c:chartSpace>
</file>

<file path=ppt/slides/charts/chart36.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 Instämmer helt</c:v>
          </c:tx>
          <c:spPr>
            <a:solidFill>
              <a:srgbClr val="66cc66"/>
            </a:solidFill>
            <a:ln>
              <a:solidFill>
                <a:srgbClr val="66cc66"/>
              </a:solidFill>
            </a:ln>
          </c:spPr>
          <c:invertIfNegative val="0"/>
          <c:dLbls>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...mitt barn känner sig tryggt på förskolan</c:v>
              </c:pt>
            </c:strLit>
          </c:cat>
          <c:val>
            <c:numLit>
              <c:formatCode>General</c:formatCode>
              <c:ptCount val="1"/>
              <c:pt idx="0">
                <c:v>0.909091</c:v>
              </c:pt>
            </c:numLit>
          </c:val>
        </c:ser>
        <c:ser>
          <c:idx val="1"/>
          <c:order val="1"/>
          <c:tx>
            <c:v>Varken eller </c:v>
          </c:tx>
          <c:spPr>
            <a:solidFill>
              <a:srgbClr val="ffff33"/>
            </a:solidFill>
            <a:ln>
              <a:solidFill>
                <a:srgbClr val="ffff33"/>
              </a:solidFill>
            </a:ln>
          </c:spPr>
          <c:invertIfNegative val="0"/>
          <c:dLbls>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...mitt barn känner sig tryggt på förskolan</c:v>
              </c:pt>
            </c:strLit>
          </c:cat>
          <c:val>
            <c:numLit>
              <c:formatCode>General</c:formatCode>
              <c:ptCount val="1"/>
              <c:pt idx="0">
                <c:v>0.090909</c:v>
              </c:pt>
            </c:numLit>
          </c:val>
        </c:ser>
        <c:ser>
          <c:idx val="2"/>
          <c:order val="2"/>
          <c:tx>
            <c:v>Instämmer inte alls  + Instämmer inte</c:v>
          </c:tx>
          <c:spPr>
            <a:solidFill>
              <a:srgbClr val="df6c55"/>
            </a:solidFill>
            <a:ln>
              <a:solidFill>
                <a:srgbClr val="df6c55"/>
              </a:solidFill>
            </a:ln>
          </c:spPr>
          <c:invertIfNegative val="0"/>
          <c:dLbls>
            <c:dLbl>
              <c:idx val="0"/>
              <c:delete/>
            </c:dLbl>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...mitt barn känner sig tryggt på förskolan</c:v>
              </c:pt>
            </c:strLit>
          </c:cat>
          <c:val>
            <c:numLit>
              <c:formatCode>General</c:formatCode>
              <c:ptCount val="1"/>
              <c:pt idx="0">
                <c:v>0.000000</c:v>
              </c:pt>
            </c:numLit>
          </c:val>
        </c:ser>
        <c:ser>
          <c:idx val="3"/>
          <c:order val="3"/>
          <c:tx>
            <c:v>Vet inte</c:v>
          </c:tx>
          <c:spPr>
            <a:solidFill>
              <a:srgbClr val="dddddd"/>
            </a:solidFill>
            <a:ln>
              <a:solidFill>
                <a:srgbClr val="dddddd"/>
              </a:solidFill>
            </a:ln>
          </c:spPr>
          <c:invertIfNegative val="0"/>
          <c:dLbls>
            <c:dLbl>
              <c:idx val="0"/>
              <c:delete/>
            </c:dLbl>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...mitt barn känner sig tryggt på förskolan</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9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7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37.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 Instämmer helt</c:v>
          </c:tx>
          <c:spPr>
            <a:solidFill>
              <a:srgbClr val="66cc66"/>
            </a:solidFill>
            <a:ln>
              <a:solidFill>
                <a:srgbClr val="66cc66"/>
              </a:solidFill>
            </a:ln>
          </c:spPr>
          <c:invertIfNegative val="0"/>
          <c:dLbls>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…förskolan stimulerar barnens samspel i grupp</c:v>
              </c:pt>
            </c:strLit>
          </c:cat>
          <c:val>
            <c:numLit>
              <c:formatCode>General</c:formatCode>
              <c:ptCount val="1"/>
              <c:pt idx="0">
                <c:v>0.909091</c:v>
              </c:pt>
            </c:numLit>
          </c:val>
        </c:ser>
        <c:ser>
          <c:idx val="1"/>
          <c:order val="1"/>
          <c:tx>
            <c:v>Varken eller </c:v>
          </c:tx>
          <c:spPr>
            <a:solidFill>
              <a:srgbClr val="ffff33"/>
            </a:solidFill>
            <a:ln>
              <a:solidFill>
                <a:srgbClr val="ffff33"/>
              </a:solidFill>
            </a:ln>
          </c:spPr>
          <c:invertIfNegative val="0"/>
          <c:dLbls>
            <c:dLbl>
              <c:idx val="0"/>
              <c:delete/>
            </c:dLbl>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…förskolan stimulerar barnens samspel i grupp</c:v>
              </c:pt>
            </c:strLit>
          </c:cat>
          <c:val>
            <c:numLit>
              <c:formatCode>General</c:formatCode>
              <c:ptCount val="1"/>
              <c:pt idx="0">
                <c:v>0.000000</c:v>
              </c:pt>
            </c:numLit>
          </c:val>
        </c:ser>
        <c:ser>
          <c:idx val="2"/>
          <c:order val="2"/>
          <c:tx>
            <c:v>Instämmer inte alls  + Instämmer inte</c:v>
          </c:tx>
          <c:spPr>
            <a:solidFill>
              <a:srgbClr val="df6c55"/>
            </a:solidFill>
            <a:ln>
              <a:solidFill>
                <a:srgbClr val="df6c55"/>
              </a:solidFill>
            </a:ln>
          </c:spPr>
          <c:invertIfNegative val="0"/>
          <c:dLbls>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…förskolan stimulerar barnens samspel i grupp</c:v>
              </c:pt>
            </c:strLit>
          </c:cat>
          <c:val>
            <c:numLit>
              <c:formatCode>General</c:formatCode>
              <c:ptCount val="1"/>
              <c:pt idx="0">
                <c:v>0.090909</c:v>
              </c:pt>
            </c:numLit>
          </c:val>
        </c:ser>
        <c:ser>
          <c:idx val="3"/>
          <c:order val="3"/>
          <c:tx>
            <c:v>Vet inte</c:v>
          </c:tx>
          <c:spPr>
            <a:solidFill>
              <a:srgbClr val="dddddd"/>
            </a:solidFill>
            <a:ln>
              <a:solidFill>
                <a:srgbClr val="dddddd"/>
              </a:solidFill>
            </a:ln>
          </c:spPr>
          <c:invertIfNegative val="0"/>
          <c:dLbls>
            <c:dLbl>
              <c:idx val="0"/>
              <c:delete/>
            </c:dLbl>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…förskolan stimulerar barnens samspel i grupp</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9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7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38.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0.3333"/>
        </c:manualLayout>
      </c:layout>
      <c:barChart>
        <c:barDir val="bar"/>
        <c:grouping val="percentStacked"/>
        <c:ser>
          <c:idx val="0"/>
          <c:order val="0"/>
          <c:tx>
            <c:v>Instämmer + Instämmer helt</c:v>
          </c:tx>
          <c:spPr>
            <a:solidFill>
              <a:srgbClr val="66cc66"/>
            </a:solidFill>
            <a:ln>
              <a:solidFill>
                <a:srgbClr val="66cc66"/>
              </a:solidFill>
            </a:ln>
          </c:spPr>
          <c:invertIfNegative val="0"/>
          <c:dLbls>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…barnen ges lika möjligheter att utvecklas oberoende av kön, etnisk tillhörighet, religion eller funktionsnedsättning</c:v>
              </c:pt>
            </c:strLit>
          </c:cat>
          <c:val>
            <c:numLit>
              <c:formatCode>General</c:formatCode>
              <c:ptCount val="1"/>
              <c:pt idx="0">
                <c:v>0.909091</c:v>
              </c:pt>
            </c:numLit>
          </c:val>
        </c:ser>
        <c:ser>
          <c:idx val="1"/>
          <c:order val="1"/>
          <c:tx>
            <c:v>Varken eller </c:v>
          </c:tx>
          <c:spPr>
            <a:solidFill>
              <a:srgbClr val="ffff33"/>
            </a:solidFill>
            <a:ln>
              <a:solidFill>
                <a:srgbClr val="ffff33"/>
              </a:solidFill>
            </a:ln>
          </c:spPr>
          <c:invertIfNegative val="0"/>
          <c:dLbls>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…barnen ges lika möjligheter att utvecklas oberoende av kön, etnisk tillhörighet, religion eller funktionsnedsättning</c:v>
              </c:pt>
            </c:strLit>
          </c:cat>
          <c:val>
            <c:numLit>
              <c:formatCode>General</c:formatCode>
              <c:ptCount val="1"/>
              <c:pt idx="0">
                <c:v>0.090909</c:v>
              </c:pt>
            </c:numLit>
          </c:val>
        </c:ser>
        <c:ser>
          <c:idx val="2"/>
          <c:order val="2"/>
          <c:tx>
            <c:v>Instämmer inte alls  + Instämmer inte</c:v>
          </c:tx>
          <c:spPr>
            <a:solidFill>
              <a:srgbClr val="df6c55"/>
            </a:solidFill>
            <a:ln>
              <a:solidFill>
                <a:srgbClr val="df6c55"/>
              </a:solidFill>
            </a:ln>
          </c:spPr>
          <c:invertIfNegative val="0"/>
          <c:dLbls>
            <c:dLbl>
              <c:idx val="0"/>
              <c:delete/>
            </c:dLbl>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…barnen ges lika möjligheter att utvecklas oberoende av kön, etnisk tillhörighet, religion eller funktionsnedsättning</c:v>
              </c:pt>
            </c:strLit>
          </c:cat>
          <c:val>
            <c:numLit>
              <c:formatCode>General</c:formatCode>
              <c:ptCount val="1"/>
              <c:pt idx="0">
                <c:v>0.000000</c:v>
              </c:pt>
            </c:numLit>
          </c:val>
        </c:ser>
        <c:ser>
          <c:idx val="3"/>
          <c:order val="3"/>
          <c:tx>
            <c:v>Vet inte</c:v>
          </c:tx>
          <c:spPr>
            <a:solidFill>
              <a:srgbClr val="dddddd"/>
            </a:solidFill>
            <a:ln>
              <a:solidFill>
                <a:srgbClr val="dddddd"/>
              </a:solidFill>
            </a:ln>
          </c:spPr>
          <c:invertIfNegative val="0"/>
          <c:dLbls>
            <c:dLbl>
              <c:idx val="0"/>
              <c:delete/>
            </c:dLbl>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…barnen ges lika möjligheter att utvecklas oberoende av kön, etnisk tillhörighet, religion eller funktionsnedsättning</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9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cross"/>
        <c:minorTickMark val="none"/>
        <c:tickLblPos val="none"/>
        <c:spPr>
          <a:noFill/>
          <a:ln w="9525">
            <a:solidFill>
              <a:srgbClr val="7F7F7F">
                <a:alpha val="20000"/>
              </a:srgbClr>
            </a:solidFill>
            <a:round/>
            <a:prstDash val="solid"/>
          </a:ln>
        </c:spPr>
        <c:txPr>
          <a:bodyPr/>
          <a:p>
            <a:pPr>
              <a:defRPr sz="700" spc="50">
                <a:solidFill>
                  <a:schemeClr val="tx1">
                    <a:lumMod val="166234"/>
                  </a:schemeClr>
                </a:solidFill>
              </a:defRPr>
            </a:pPr>
          </a:p>
        </c:txPr>
        <c:crossAx val="54877568"/>
        <c:crosses val="max"/>
        <c:crossBetween val="between"/>
      </c:valAx>
      <c:spPr>
        <a:noFill/>
      </c:spPr>
    </c:plotArea>
    <c:legend>
      <c:legendPos val="b"/>
      <c:layout>
        <c:manualLayout>
          <c:xMode val="edge"/>
          <c:yMode val="factor"/>
          <c:wMode val="factor"/>
          <c:hMode val="factor"/>
          <c:x val="0"/>
          <c:y val="0.3333"/>
          <c:w val="1"/>
          <c:h val="0.6667"/>
        </c:manualLayout>
      </c:layout>
      <c:overlay val="0"/>
      <c:spPr>
        <a:noFill/>
      </c:spPr>
      <c:txPr>
        <a:bodyPr/>
        <a:p>
          <a:pPr>
            <a:defRPr sz="700" spc="50"/>
          </a:pPr>
        </a:p>
      </c:txPr>
    </c:legend>
    <c:plotVisOnly val="1"/>
  </c:chart>
  <c:spPr>
    <a:noFill/>
    <a:ln>
      <a:noFill/>
    </a:ln>
  </c:spPr>
  <c:printSettings>
    <c:headerFooter/>
    <c:pageMargins b="0.75" l="0.7" r="0.7" t="0.75" header="0.3" footer="0.3"/>
    <c:pageSetup/>
  </c:printSettings>
</c:chartSpace>
</file>

<file path=ppt/slides/charts/chart39.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 Instämmer helt</c:v>
          </c:tx>
          <c:spPr>
            <a:solidFill>
              <a:srgbClr val="66cc66"/>
            </a:solidFill>
            <a:ln>
              <a:solidFill>
                <a:srgbClr val="66cc66"/>
              </a:solidFill>
            </a:ln>
          </c:spPr>
          <c:invertIfNegative val="0"/>
          <c:dLbls>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…mitt barns förskola har en utemiljö som är inspirerande och inbjudande</c:v>
              </c:pt>
            </c:strLit>
          </c:cat>
          <c:val>
            <c:numLit>
              <c:formatCode>General</c:formatCode>
              <c:ptCount val="1"/>
              <c:pt idx="0">
                <c:v>0.545455</c:v>
              </c:pt>
            </c:numLit>
          </c:val>
        </c:ser>
        <c:ser>
          <c:idx val="1"/>
          <c:order val="1"/>
          <c:tx>
            <c:v>Varken eller</c:v>
          </c:tx>
          <c:spPr>
            <a:solidFill>
              <a:srgbClr val="ffff33"/>
            </a:solidFill>
            <a:ln>
              <a:solidFill>
                <a:srgbClr val="ffff33"/>
              </a:solidFill>
            </a:ln>
          </c:spPr>
          <c:invertIfNegative val="0"/>
          <c:dLbls>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…mitt barns förskola har en utemiljö som är inspirerande och inbjudande</c:v>
              </c:pt>
            </c:strLit>
          </c:cat>
          <c:val>
            <c:numLit>
              <c:formatCode>General</c:formatCode>
              <c:ptCount val="1"/>
              <c:pt idx="0">
                <c:v>0.181818</c:v>
              </c:pt>
            </c:numLit>
          </c:val>
        </c:ser>
        <c:ser>
          <c:idx val="2"/>
          <c:order val="2"/>
          <c:tx>
            <c:v>Instämmer inte alls + Instämmer inte</c:v>
          </c:tx>
          <c:spPr>
            <a:solidFill>
              <a:srgbClr val="df6c55"/>
            </a:solidFill>
            <a:ln>
              <a:solidFill>
                <a:srgbClr val="df6c55"/>
              </a:solidFill>
            </a:ln>
          </c:spPr>
          <c:invertIfNegative val="0"/>
          <c:dLbls>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…mitt barns förskola har en utemiljö som är inspirerande och inbjudande</c:v>
              </c:pt>
            </c:strLit>
          </c:cat>
          <c:val>
            <c:numLit>
              <c:formatCode>General</c:formatCode>
              <c:ptCount val="1"/>
              <c:pt idx="0">
                <c:v>0.272727</c:v>
              </c:pt>
            </c:numLit>
          </c:val>
        </c:ser>
        <c:ser>
          <c:idx val="3"/>
          <c:order val="3"/>
          <c:tx>
            <c:v>Vet inte</c:v>
          </c:tx>
          <c:spPr>
            <a:solidFill>
              <a:srgbClr val="dddddd"/>
            </a:solidFill>
            <a:ln>
              <a:solidFill>
                <a:srgbClr val="dddddd"/>
              </a:solidFill>
            </a:ln>
          </c:spPr>
          <c:invertIfNegative val="0"/>
          <c:dLbls>
            <c:dLbl>
              <c:idx val="0"/>
              <c:delete/>
            </c:dLbl>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…mitt barns förskola har en utemiljö som är inspirerande och inbjudande</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9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7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3a.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 Instämmer helt</c:v>
          </c:tx>
          <c:spPr>
            <a:solidFill>
              <a:srgbClr val="66cc66"/>
            </a:solidFill>
            <a:ln>
              <a:solidFill>
                <a:srgbClr val="66cc66"/>
              </a:solidFill>
            </a:ln>
          </c:spPr>
          <c:invertIfNegative val="0"/>
          <c:dLbls>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…mitt barn trivs på förskolan</c:v>
              </c:pt>
            </c:strLit>
          </c:cat>
          <c:val>
            <c:numLit>
              <c:formatCode>General</c:formatCode>
              <c:ptCount val="1"/>
              <c:pt idx="0">
                <c:v>0.818182</c:v>
              </c:pt>
            </c:numLit>
          </c:val>
        </c:ser>
        <c:ser>
          <c:idx val="1"/>
          <c:order val="1"/>
          <c:tx>
            <c:v>Varken eller </c:v>
          </c:tx>
          <c:spPr>
            <a:solidFill>
              <a:srgbClr val="ffff33"/>
            </a:solidFill>
            <a:ln>
              <a:solidFill>
                <a:srgbClr val="ffff33"/>
              </a:solidFill>
            </a:ln>
          </c:spPr>
          <c:invertIfNegative val="0"/>
          <c:dLbls>
            <c:dLbl>
              <c:idx val="0"/>
              <c:delete/>
            </c:dLbl>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…mitt barn trivs på förskolan</c:v>
              </c:pt>
            </c:strLit>
          </c:cat>
          <c:val>
            <c:numLit>
              <c:formatCode>General</c:formatCode>
              <c:ptCount val="1"/>
              <c:pt idx="0">
                <c:v>0.000000</c:v>
              </c:pt>
            </c:numLit>
          </c:val>
        </c:ser>
        <c:ser>
          <c:idx val="2"/>
          <c:order val="2"/>
          <c:tx>
            <c:v>Instämmer inte alls  + Instämmer inte</c:v>
          </c:tx>
          <c:spPr>
            <a:solidFill>
              <a:srgbClr val="df6c55"/>
            </a:solidFill>
            <a:ln>
              <a:solidFill>
                <a:srgbClr val="df6c55"/>
              </a:solidFill>
            </a:ln>
          </c:spPr>
          <c:invertIfNegative val="0"/>
          <c:dLbls>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…mitt barn trivs på förskolan</c:v>
              </c:pt>
            </c:strLit>
          </c:cat>
          <c:val>
            <c:numLit>
              <c:formatCode>General</c:formatCode>
              <c:ptCount val="1"/>
              <c:pt idx="0">
                <c:v>0.090909</c:v>
              </c:pt>
            </c:numLit>
          </c:val>
        </c:ser>
        <c:ser>
          <c:idx val="3"/>
          <c:order val="3"/>
          <c:tx>
            <c:v>Vet inte</c:v>
          </c:tx>
          <c:spPr>
            <a:solidFill>
              <a:srgbClr val="dddddd"/>
            </a:solidFill>
            <a:ln>
              <a:solidFill>
                <a:srgbClr val="dddddd"/>
              </a:solidFill>
            </a:ln>
          </c:spPr>
          <c:invertIfNegative val="0"/>
          <c:dLbls>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…mitt barn trivs på förskolan</c:v>
              </c:pt>
            </c:strLit>
          </c:cat>
          <c:val>
            <c:numLit>
              <c:formatCode>General</c:formatCode>
              <c:ptCount val="1"/>
              <c:pt idx="0">
                <c:v>0.090909</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9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7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3b.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0.3333"/>
        </c:manualLayout>
      </c:layout>
      <c:barChart>
        <c:barDir val="bar"/>
        <c:grouping val="percentStacked"/>
        <c:ser>
          <c:idx val="0"/>
          <c:order val="0"/>
          <c:tx>
            <c:v>Instämmer + Instämmer helt</c:v>
          </c:tx>
          <c:spPr>
            <a:solidFill>
              <a:srgbClr val="66cc66"/>
            </a:solidFill>
            <a:ln>
              <a:solidFill>
                <a:srgbClr val="66cc66"/>
              </a:solidFill>
            </a:ln>
          </c:spPr>
          <c:invertIfNegative val="0"/>
          <c:dLbls>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…mitt barn känner den personal som möter dem på förskolan</c:v>
              </c:pt>
            </c:strLit>
          </c:cat>
          <c:val>
            <c:numLit>
              <c:formatCode>General</c:formatCode>
              <c:ptCount val="1"/>
              <c:pt idx="0">
                <c:v>0.818182</c:v>
              </c:pt>
            </c:numLit>
          </c:val>
        </c:ser>
        <c:ser>
          <c:idx val="1"/>
          <c:order val="1"/>
          <c:tx>
            <c:v>Varken eller </c:v>
          </c:tx>
          <c:spPr>
            <a:solidFill>
              <a:srgbClr val="ffff33"/>
            </a:solidFill>
            <a:ln>
              <a:solidFill>
                <a:srgbClr val="ffff33"/>
              </a:solidFill>
            </a:ln>
          </c:spPr>
          <c:invertIfNegative val="0"/>
          <c:dLbls>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…mitt barn känner den personal som möter dem på förskolan</c:v>
              </c:pt>
            </c:strLit>
          </c:cat>
          <c:val>
            <c:numLit>
              <c:formatCode>General</c:formatCode>
              <c:ptCount val="1"/>
              <c:pt idx="0">
                <c:v>0.090909</c:v>
              </c:pt>
            </c:numLit>
          </c:val>
        </c:ser>
        <c:ser>
          <c:idx val="2"/>
          <c:order val="2"/>
          <c:tx>
            <c:v>Instämmer inte alls  + Instämmer inte</c:v>
          </c:tx>
          <c:spPr>
            <a:solidFill>
              <a:srgbClr val="df6c55"/>
            </a:solidFill>
            <a:ln>
              <a:solidFill>
                <a:srgbClr val="df6c55"/>
              </a:solidFill>
            </a:ln>
          </c:spPr>
          <c:invertIfNegative val="0"/>
          <c:dLbls>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…mitt barn känner den personal som möter dem på förskolan</c:v>
              </c:pt>
            </c:strLit>
          </c:cat>
          <c:val>
            <c:numLit>
              <c:formatCode>General</c:formatCode>
              <c:ptCount val="1"/>
              <c:pt idx="0">
                <c:v>0.090909</c:v>
              </c:pt>
            </c:numLit>
          </c:val>
        </c:ser>
        <c:ser>
          <c:idx val="3"/>
          <c:order val="3"/>
          <c:tx>
            <c:v>Vet inte</c:v>
          </c:tx>
          <c:spPr>
            <a:solidFill>
              <a:srgbClr val="dddddd"/>
            </a:solidFill>
            <a:ln>
              <a:solidFill>
                <a:srgbClr val="dddddd"/>
              </a:solidFill>
            </a:ln>
          </c:spPr>
          <c:invertIfNegative val="0"/>
          <c:dLbls>
            <c:dLbl>
              <c:idx val="0"/>
              <c:delete/>
            </c:dLbl>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…mitt barn känner den personal som möter dem på förskolan</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9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cross"/>
        <c:minorTickMark val="none"/>
        <c:tickLblPos val="none"/>
        <c:spPr>
          <a:noFill/>
          <a:ln w="9525">
            <a:solidFill>
              <a:srgbClr val="7F7F7F">
                <a:alpha val="20000"/>
              </a:srgbClr>
            </a:solidFill>
            <a:round/>
            <a:prstDash val="solid"/>
          </a:ln>
        </c:spPr>
        <c:txPr>
          <a:bodyPr/>
          <a:p>
            <a:pPr>
              <a:defRPr sz="700" spc="50">
                <a:solidFill>
                  <a:schemeClr val="tx1">
                    <a:lumMod val="166234"/>
                  </a:schemeClr>
                </a:solidFill>
              </a:defRPr>
            </a:pPr>
          </a:p>
        </c:txPr>
        <c:crossAx val="54877568"/>
        <c:crosses val="max"/>
        <c:crossBetween val="between"/>
      </c:valAx>
      <c:spPr>
        <a:noFill/>
      </c:spPr>
    </c:plotArea>
    <c:legend>
      <c:legendPos val="b"/>
      <c:layout>
        <c:manualLayout>
          <c:xMode val="edge"/>
          <c:yMode val="factor"/>
          <c:wMode val="factor"/>
          <c:hMode val="factor"/>
          <c:x val="0"/>
          <c:y val="0.3333"/>
          <c:w val="1"/>
          <c:h val="0.6667"/>
        </c:manualLayout>
      </c:layout>
      <c:overlay val="0"/>
      <c:spPr>
        <a:noFill/>
      </c:spPr>
      <c:txPr>
        <a:bodyPr/>
        <a:p>
          <a:pPr>
            <a:defRPr sz="700" spc="50"/>
          </a:pPr>
        </a:p>
      </c:txPr>
    </c:legend>
    <c:plotVisOnly val="1"/>
  </c:chart>
  <c:spPr>
    <a:noFill/>
    <a:ln>
      <a:noFill/>
    </a:ln>
  </c:spPr>
  <c:printSettings>
    <c:headerFooter/>
    <c:pageMargins b="0.75" l="0.7" r="0.7" t="0.75" header="0.3" footer="0.3"/>
    <c:pageSetup/>
  </c:printSettings>
</c:chartSpace>
</file>

<file path=ppt/slides/charts/chart3c.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 Instämmer helt</c:v>
          </c:tx>
          <c:spPr>
            <a:solidFill>
              <a:srgbClr val="66cc66"/>
            </a:solidFill>
            <a:ln>
              <a:solidFill>
                <a:srgbClr val="66cc66"/>
              </a:solidFill>
            </a:ln>
          </c:spPr>
          <c:invertIfNegative val="0"/>
          <c:dLbls>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…förståelse för hur egna handlingar kan påverka miljön och bidra till en hållbar utveckling</c:v>
              </c:pt>
            </c:strLit>
          </c:cat>
          <c:val>
            <c:numLit>
              <c:formatCode>General</c:formatCode>
              <c:ptCount val="1"/>
              <c:pt idx="0">
                <c:v>0.636364</c:v>
              </c:pt>
            </c:numLit>
          </c:val>
        </c:ser>
        <c:ser>
          <c:idx val="1"/>
          <c:order val="1"/>
          <c:tx>
            <c:v>Varken eller</c:v>
          </c:tx>
          <c:spPr>
            <a:solidFill>
              <a:srgbClr val="ffff33"/>
            </a:solidFill>
            <a:ln>
              <a:solidFill>
                <a:srgbClr val="ffff33"/>
              </a:solidFill>
            </a:ln>
          </c:spPr>
          <c:invertIfNegative val="0"/>
          <c:dLbls>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…förståelse för hur egna handlingar kan påverka miljön och bidra till en hållbar utveckling</c:v>
              </c:pt>
            </c:strLit>
          </c:cat>
          <c:val>
            <c:numLit>
              <c:formatCode>General</c:formatCode>
              <c:ptCount val="1"/>
              <c:pt idx="0">
                <c:v>0.090909</c:v>
              </c:pt>
            </c:numLit>
          </c:val>
        </c:ser>
        <c:ser>
          <c:idx val="2"/>
          <c:order val="2"/>
          <c:tx>
            <c:v>Instämmer inte alls + Instämmer inte</c:v>
          </c:tx>
          <c:spPr>
            <a:solidFill>
              <a:srgbClr val="df6c55"/>
            </a:solidFill>
            <a:ln>
              <a:solidFill>
                <a:srgbClr val="df6c55"/>
              </a:solidFill>
            </a:ln>
          </c:spPr>
          <c:invertIfNegative val="0"/>
          <c:dLbls>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…förståelse för hur egna handlingar kan påverka miljön och bidra till en hållbar utveckling</c:v>
              </c:pt>
            </c:strLit>
          </c:cat>
          <c:val>
            <c:numLit>
              <c:formatCode>General</c:formatCode>
              <c:ptCount val="1"/>
              <c:pt idx="0">
                <c:v>0.090909</c:v>
              </c:pt>
            </c:numLit>
          </c:val>
        </c:ser>
        <c:ser>
          <c:idx val="3"/>
          <c:order val="3"/>
          <c:tx>
            <c:v>Vet inte</c:v>
          </c:tx>
          <c:spPr>
            <a:solidFill>
              <a:srgbClr val="dddddd"/>
            </a:solidFill>
            <a:ln>
              <a:solidFill>
                <a:srgbClr val="dddddd"/>
              </a:solidFill>
            </a:ln>
          </c:spPr>
          <c:invertIfNegative val="0"/>
          <c:dLbls>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…förståelse för hur egna handlingar kan påverka miljön och bidra till en hållbar utveckling</c:v>
              </c:pt>
            </c:strLit>
          </c:cat>
          <c:val>
            <c:numLit>
              <c:formatCode>General</c:formatCode>
              <c:ptCount val="1"/>
              <c:pt idx="0">
                <c:v>0.181818</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9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7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3d.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 Instämmer helt</c:v>
          </c:tx>
          <c:spPr>
            <a:solidFill>
              <a:srgbClr val="66cc66"/>
            </a:solidFill>
            <a:ln>
              <a:solidFill>
                <a:srgbClr val="66cc66"/>
              </a:solidFill>
            </a:ln>
          </c:spPr>
          <c:invertIfNegative val="0"/>
          <c:dLbls>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…mitt barn trivs på förskolan</c:v>
              </c:pt>
            </c:strLit>
          </c:cat>
          <c:val>
            <c:numLit>
              <c:formatCode>General</c:formatCode>
              <c:ptCount val="1"/>
              <c:pt idx="0">
                <c:v>0.818182</c:v>
              </c:pt>
            </c:numLit>
          </c:val>
        </c:ser>
        <c:ser>
          <c:idx val="1"/>
          <c:order val="1"/>
          <c:tx>
            <c:v>Varken eller </c:v>
          </c:tx>
          <c:spPr>
            <a:solidFill>
              <a:srgbClr val="ffff33"/>
            </a:solidFill>
            <a:ln>
              <a:solidFill>
                <a:srgbClr val="ffff33"/>
              </a:solidFill>
            </a:ln>
          </c:spPr>
          <c:invertIfNegative val="0"/>
          <c:dLbls>
            <c:dLbl>
              <c:idx val="0"/>
              <c:delete/>
            </c:dLbl>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…mitt barn trivs på förskolan</c:v>
              </c:pt>
            </c:strLit>
          </c:cat>
          <c:val>
            <c:numLit>
              <c:formatCode>General</c:formatCode>
              <c:ptCount val="1"/>
              <c:pt idx="0">
                <c:v>0.000000</c:v>
              </c:pt>
            </c:numLit>
          </c:val>
        </c:ser>
        <c:ser>
          <c:idx val="2"/>
          <c:order val="2"/>
          <c:tx>
            <c:v>Instämmer inte alls  + Instämmer inte</c:v>
          </c:tx>
          <c:spPr>
            <a:solidFill>
              <a:srgbClr val="df6c55"/>
            </a:solidFill>
            <a:ln>
              <a:solidFill>
                <a:srgbClr val="df6c55"/>
              </a:solidFill>
            </a:ln>
          </c:spPr>
          <c:invertIfNegative val="0"/>
          <c:dLbls>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…mitt barn trivs på förskolan</c:v>
              </c:pt>
            </c:strLit>
          </c:cat>
          <c:val>
            <c:numLit>
              <c:formatCode>General</c:formatCode>
              <c:ptCount val="1"/>
              <c:pt idx="0">
                <c:v>0.090909</c:v>
              </c:pt>
            </c:numLit>
          </c:val>
        </c:ser>
        <c:ser>
          <c:idx val="3"/>
          <c:order val="3"/>
          <c:tx>
            <c:v>Vet inte</c:v>
          </c:tx>
          <c:spPr>
            <a:solidFill>
              <a:srgbClr val="dddddd"/>
            </a:solidFill>
            <a:ln>
              <a:solidFill>
                <a:srgbClr val="dddddd"/>
              </a:solidFill>
            </a:ln>
          </c:spPr>
          <c:invertIfNegative val="0"/>
          <c:dLbls>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…mitt barn trivs på förskolan</c:v>
              </c:pt>
            </c:strLit>
          </c:cat>
          <c:val>
            <c:numLit>
              <c:formatCode>General</c:formatCode>
              <c:ptCount val="1"/>
              <c:pt idx="0">
                <c:v>0.090909</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9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7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3e.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0.3333"/>
        </c:manualLayout>
      </c:layout>
      <c:barChart>
        <c:barDir val="bar"/>
        <c:grouping val="percentStacked"/>
        <c:ser>
          <c:idx val="0"/>
          <c:order val="0"/>
          <c:tx>
            <c:v>Instämmer + Instämmer helt</c:v>
          </c:tx>
          <c:spPr>
            <a:solidFill>
              <a:srgbClr val="66cc66"/>
            </a:solidFill>
            <a:ln>
              <a:solidFill>
                <a:srgbClr val="66cc66"/>
              </a:solidFill>
            </a:ln>
          </c:spPr>
          <c:invertIfNegative val="0"/>
          <c:dLbls>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…mitt barns förskola uppmuntrar till lek, utveckling och lärande</c:v>
              </c:pt>
            </c:strLit>
          </c:cat>
          <c:val>
            <c:numLit>
              <c:formatCode>General</c:formatCode>
              <c:ptCount val="1"/>
              <c:pt idx="0">
                <c:v>0.727273</c:v>
              </c:pt>
            </c:numLit>
          </c:val>
        </c:ser>
        <c:ser>
          <c:idx val="1"/>
          <c:order val="1"/>
          <c:tx>
            <c:v>Varken eller</c:v>
          </c:tx>
          <c:spPr>
            <a:solidFill>
              <a:srgbClr val="ffff33"/>
            </a:solidFill>
            <a:ln>
              <a:solidFill>
                <a:srgbClr val="ffff33"/>
              </a:solidFill>
            </a:ln>
          </c:spPr>
          <c:invertIfNegative val="0"/>
          <c:dLbls>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…mitt barns förskola uppmuntrar till lek, utveckling och lärande</c:v>
              </c:pt>
            </c:strLit>
          </c:cat>
          <c:val>
            <c:numLit>
              <c:formatCode>General</c:formatCode>
              <c:ptCount val="1"/>
              <c:pt idx="0">
                <c:v>0.181818</c:v>
              </c:pt>
            </c:numLit>
          </c:val>
        </c:ser>
        <c:ser>
          <c:idx val="2"/>
          <c:order val="2"/>
          <c:tx>
            <c:v>Instämmer inte alls + Instämmer inte</c:v>
          </c:tx>
          <c:spPr>
            <a:solidFill>
              <a:srgbClr val="df6c55"/>
            </a:solidFill>
            <a:ln>
              <a:solidFill>
                <a:srgbClr val="df6c55"/>
              </a:solidFill>
            </a:ln>
          </c:spPr>
          <c:invertIfNegative val="0"/>
          <c:dLbls>
            <c:dLbl>
              <c:idx val="0"/>
              <c:delete/>
            </c:dLbl>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…mitt barns förskola uppmuntrar till lek, utveckling och lärande</c:v>
              </c:pt>
            </c:strLit>
          </c:cat>
          <c:val>
            <c:numLit>
              <c:formatCode>General</c:formatCode>
              <c:ptCount val="1"/>
              <c:pt idx="0">
                <c:v>0.000000</c:v>
              </c:pt>
            </c:numLit>
          </c:val>
        </c:ser>
        <c:ser>
          <c:idx val="3"/>
          <c:order val="3"/>
          <c:tx>
            <c:v>Vet inte</c:v>
          </c:tx>
          <c:spPr>
            <a:solidFill>
              <a:srgbClr val="dddddd"/>
            </a:solidFill>
            <a:ln>
              <a:solidFill>
                <a:srgbClr val="dddddd"/>
              </a:solidFill>
            </a:ln>
          </c:spPr>
          <c:invertIfNegative val="0"/>
          <c:dLbls>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…mitt barns förskola uppmuntrar till lek, utveckling och lärande</c:v>
              </c:pt>
            </c:strLit>
          </c:cat>
          <c:val>
            <c:numLit>
              <c:formatCode>General</c:formatCode>
              <c:ptCount val="1"/>
              <c:pt idx="0">
                <c:v>0.090909</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9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cross"/>
        <c:minorTickMark val="none"/>
        <c:tickLblPos val="none"/>
        <c:spPr>
          <a:noFill/>
          <a:ln w="9525">
            <a:solidFill>
              <a:srgbClr val="7F7F7F">
                <a:alpha val="20000"/>
              </a:srgbClr>
            </a:solidFill>
            <a:round/>
            <a:prstDash val="solid"/>
          </a:ln>
        </c:spPr>
        <c:txPr>
          <a:bodyPr/>
          <a:p>
            <a:pPr>
              <a:defRPr sz="700" spc="50">
                <a:solidFill>
                  <a:schemeClr val="tx1">
                    <a:lumMod val="166234"/>
                  </a:schemeClr>
                </a:solidFill>
              </a:defRPr>
            </a:pPr>
          </a:p>
        </c:txPr>
        <c:crossAx val="54877568"/>
        <c:crosses val="max"/>
        <c:crossBetween val="between"/>
      </c:valAx>
      <c:spPr>
        <a:noFill/>
      </c:spPr>
    </c:plotArea>
    <c:legend>
      <c:legendPos val="b"/>
      <c:layout>
        <c:manualLayout>
          <c:xMode val="edge"/>
          <c:yMode val="factor"/>
          <c:wMode val="factor"/>
          <c:hMode val="factor"/>
          <c:x val="0"/>
          <c:y val="0.3333"/>
          <c:w val="1"/>
          <c:h val="0.6667"/>
        </c:manualLayout>
      </c:layout>
      <c:overlay val="0"/>
      <c:spPr>
        <a:noFill/>
      </c:spPr>
      <c:txPr>
        <a:bodyPr/>
        <a:p>
          <a:pPr>
            <a:defRPr sz="700" spc="50"/>
          </a:pPr>
        </a:p>
      </c:txPr>
    </c:legend>
    <c:plotVisOnly val="1"/>
  </c:chart>
  <c:spPr>
    <a:noFill/>
    <a:ln>
      <a:noFill/>
    </a:ln>
  </c:spPr>
  <c:printSettings>
    <c:headerFooter/>
    <c:pageMargins b="0.75" l="0.7" r="0.7" t="0.75" header="0.3" footer="0.3"/>
    <c:pageSetup/>
  </c:printSettings>
</c:chartSpace>
</file>

<file path=ppt/slides/charts/chart3f.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 </c:v>
          </c:tx>
          <c:spPr>
            <a:solidFill>
              <a:srgbClr val="df6c55"/>
            </a:solidFill>
            <a:ln>
              <a:solidFill>
                <a:srgbClr val="df6c55"/>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…mitt barn trivs på förskolan</c:v>
              </c:pt>
            </c:strLit>
          </c:cat>
          <c:val>
            <c:numLit>
              <c:formatCode>General</c:formatCode>
              <c:ptCount val="1"/>
              <c:pt idx="0">
                <c:v>0.090909</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…mitt barn trivs på förskolan</c:v>
              </c:pt>
            </c:strLit>
          </c:cat>
          <c:val>
            <c:numLit>
              <c:formatCode>General</c:formatCode>
              <c:ptCount val="1"/>
              <c:pt idx="0">
                <c:v>0.000000</c:v>
              </c:pt>
            </c:numLit>
          </c:val>
        </c:ser>
        <c:ser>
          <c:idx val="2"/>
          <c:order val="2"/>
          <c:tx>
            <c:v>Varken eller </c:v>
          </c:tx>
          <c:spPr>
            <a:solidFill>
              <a:srgbClr val="ffff33"/>
            </a:solidFill>
            <a:ln>
              <a:solidFill>
                <a:srgbClr val="ffff33"/>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…mitt barn trivs på förskolan</c:v>
              </c:pt>
            </c:strLit>
          </c:cat>
          <c:val>
            <c:numLit>
              <c:formatCode>General</c:formatCode>
              <c:ptCount val="1"/>
              <c:pt idx="0">
                <c:v>0.000000</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…mitt barn trivs på förskolan</c:v>
              </c:pt>
            </c:strLit>
          </c:cat>
          <c:val>
            <c:numLit>
              <c:formatCode>General</c:formatCode>
              <c:ptCount val="1"/>
              <c:pt idx="0">
                <c:v>0.363636</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…mitt barn trivs på förskolan</c:v>
              </c:pt>
            </c:strLit>
          </c:cat>
          <c:val>
            <c:numLit>
              <c:formatCode>General</c:formatCode>
              <c:ptCount val="1"/>
              <c:pt idx="0">
                <c:v>0.454545</c:v>
              </c:pt>
            </c:numLit>
          </c:val>
        </c:ser>
        <c:ser>
          <c:idx val="5"/>
          <c:order val="5"/>
          <c:tx>
            <c:v>Vet inte</c:v>
          </c:tx>
          <c:spPr>
            <a:solidFill>
              <a:srgbClr val="dddddd"/>
            </a:solidFill>
            <a:ln>
              <a:solidFill>
                <a:srgbClr val="ddddd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…mitt barn trivs på förskolan</c:v>
              </c:pt>
            </c:strLit>
          </c:cat>
          <c:val>
            <c:numLit>
              <c:formatCode>General</c:formatCode>
              <c:ptCount val="1"/>
              <c:pt idx="0">
                <c:v>0.090909</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40.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 </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...mitt barn känner sig tryggt på förskolan</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...mitt barn känner sig tryggt på förskolan</c:v>
              </c:pt>
            </c:strLit>
          </c:cat>
          <c:val>
            <c:numLit>
              <c:formatCode>General</c:formatCode>
              <c:ptCount val="1"/>
              <c:pt idx="0">
                <c:v>0.000000</c:v>
              </c:pt>
            </c:numLit>
          </c:val>
        </c:ser>
        <c:ser>
          <c:idx val="2"/>
          <c:order val="2"/>
          <c:tx>
            <c:v>Varken eller </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...mitt barn känner sig tryggt på förskolan</c:v>
              </c:pt>
            </c:strLit>
          </c:cat>
          <c:val>
            <c:numLit>
              <c:formatCode>General</c:formatCode>
              <c:ptCount val="1"/>
              <c:pt idx="0">
                <c:v>0.090909</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...mitt barn känner sig tryggt på förskolan</c:v>
              </c:pt>
            </c:strLit>
          </c:cat>
          <c:val>
            <c:numLit>
              <c:formatCode>General</c:formatCode>
              <c:ptCount val="1"/>
              <c:pt idx="0">
                <c:v>0.454545</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...mitt barn känner sig tryggt på förskolan</c:v>
              </c:pt>
            </c:strLit>
          </c:cat>
          <c:val>
            <c:numLit>
              <c:formatCode>General</c:formatCode>
              <c:ptCount val="1"/>
              <c:pt idx="0">
                <c:v>0.454545</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...mitt barn känner sig tryggt på förskolan</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41.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 </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…mitt barn känner den personal som möter dem på förskolan</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…mitt barn känner den personal som möter dem på förskolan</c:v>
              </c:pt>
            </c:strLit>
          </c:cat>
          <c:val>
            <c:numLit>
              <c:formatCode>General</c:formatCode>
              <c:ptCount val="1"/>
              <c:pt idx="0">
                <c:v>0.090909</c:v>
              </c:pt>
            </c:numLit>
          </c:val>
        </c:ser>
        <c:ser>
          <c:idx val="2"/>
          <c:order val="2"/>
          <c:tx>
            <c:v>Varken eller </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…mitt barn känner den personal som möter dem på förskolan</c:v>
              </c:pt>
            </c:strLit>
          </c:cat>
          <c:val>
            <c:numLit>
              <c:formatCode>General</c:formatCode>
              <c:ptCount val="1"/>
              <c:pt idx="0">
                <c:v>0.090909</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…mitt barn känner den personal som möter dem på förskolan</c:v>
              </c:pt>
            </c:strLit>
          </c:cat>
          <c:val>
            <c:numLit>
              <c:formatCode>General</c:formatCode>
              <c:ptCount val="1"/>
              <c:pt idx="0">
                <c:v>0.636364</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…mitt barn känner den personal som möter dem på förskolan</c:v>
              </c:pt>
            </c:strLit>
          </c:cat>
          <c:val>
            <c:numLit>
              <c:formatCode>General</c:formatCode>
              <c:ptCount val="1"/>
              <c:pt idx="0">
                <c:v>0.181818</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…mitt barn känner den personal som möter dem på förskolan</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42.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 </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...personalen bemöter mitt barn på ett sätt som passar barnet</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...personalen bemöter mitt barn på ett sätt som passar barnet</c:v>
              </c:pt>
            </c:strLit>
          </c:cat>
          <c:val>
            <c:numLit>
              <c:formatCode>General</c:formatCode>
              <c:ptCount val="1"/>
              <c:pt idx="0">
                <c:v>0.000000</c:v>
              </c:pt>
            </c:numLit>
          </c:val>
        </c:ser>
        <c:ser>
          <c:idx val="2"/>
          <c:order val="2"/>
          <c:tx>
            <c:v>Varken eller </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...personalen bemöter mitt barn på ett sätt som passar barnet</c:v>
              </c:pt>
            </c:strLit>
          </c:cat>
          <c:val>
            <c:numLit>
              <c:formatCode>General</c:formatCode>
              <c:ptCount val="1"/>
              <c:pt idx="0">
                <c:v>0.181818</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...personalen bemöter mitt barn på ett sätt som passar barnet</c:v>
              </c:pt>
            </c:strLit>
          </c:cat>
          <c:val>
            <c:numLit>
              <c:formatCode>General</c:formatCode>
              <c:ptCount val="1"/>
              <c:pt idx="0">
                <c:v>0.363636</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...personalen bemöter mitt barn på ett sätt som passar barnet</c:v>
              </c:pt>
            </c:strLit>
          </c:cat>
          <c:val>
            <c:numLit>
              <c:formatCode>General</c:formatCode>
              <c:ptCount val="1"/>
              <c:pt idx="0">
                <c:v>0.454545</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...personalen bemöter mitt barn på ett sätt som passar barnet</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43.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 </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…förskolan stimulerar barnens samspel i grupp</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stimulerar barnens samspel i grupp</c:v>
              </c:pt>
            </c:strLit>
          </c:cat>
          <c:val>
            <c:numLit>
              <c:formatCode>General</c:formatCode>
              <c:ptCount val="1"/>
              <c:pt idx="0">
                <c:v>0.090909</c:v>
              </c:pt>
            </c:numLit>
          </c:val>
        </c:ser>
        <c:ser>
          <c:idx val="2"/>
          <c:order val="2"/>
          <c:tx>
            <c:v>Varken eller </c:v>
          </c:tx>
          <c:spPr>
            <a:solidFill>
              <a:srgbClr val="ffff33"/>
            </a:solidFill>
            <a:ln>
              <a:solidFill>
                <a:srgbClr val="ffff33"/>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stimulerar barnens samspel i grupp</c:v>
              </c:pt>
            </c:strLit>
          </c:cat>
          <c:val>
            <c:numLit>
              <c:formatCode>General</c:formatCode>
              <c:ptCount val="1"/>
              <c:pt idx="0">
                <c:v>0.000000</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stimulerar barnens samspel i grupp</c:v>
              </c:pt>
            </c:strLit>
          </c:cat>
          <c:val>
            <c:numLit>
              <c:formatCode>General</c:formatCode>
              <c:ptCount val="1"/>
              <c:pt idx="0">
                <c:v>0.363636</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…förskolan stimulerar barnens samspel i grupp</c:v>
              </c:pt>
            </c:strLit>
          </c:cat>
          <c:val>
            <c:numLit>
              <c:formatCode>General</c:formatCode>
              <c:ptCount val="1"/>
              <c:pt idx="0">
                <c:v>0.545455</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stimulerar barnens samspel i grupp</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44.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 </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…mitt barn ges möjlighet att bearbeta konflikter, reda ut missförstånd, kompromissa och respektera varandra</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…mitt barn ges möjlighet att bearbeta konflikter, reda ut missförstånd, kompromissa och respektera varandra</c:v>
              </c:pt>
            </c:strLit>
          </c:cat>
          <c:val>
            <c:numLit>
              <c:formatCode>General</c:formatCode>
              <c:ptCount val="1"/>
              <c:pt idx="0">
                <c:v>0.090909</c:v>
              </c:pt>
            </c:numLit>
          </c:val>
        </c:ser>
        <c:ser>
          <c:idx val="2"/>
          <c:order val="2"/>
          <c:tx>
            <c:v>Varken eller </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…mitt barn ges möjlighet att bearbeta konflikter, reda ut missförstånd, kompromissa och respektera varandra</c:v>
              </c:pt>
            </c:strLit>
          </c:cat>
          <c:val>
            <c:numLit>
              <c:formatCode>General</c:formatCode>
              <c:ptCount val="1"/>
              <c:pt idx="0">
                <c:v>0.090909</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…mitt barn ges möjlighet att bearbeta konflikter, reda ut missförstånd, kompromissa och respektera varandra</c:v>
              </c:pt>
            </c:strLit>
          </c:cat>
          <c:val>
            <c:numLit>
              <c:formatCode>General</c:formatCode>
              <c:ptCount val="1"/>
              <c:pt idx="0">
                <c:v>0.727273</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…mitt barn ges möjlighet att bearbeta konflikter, reda ut missförstånd, kompromissa och respektera varandra</c:v>
              </c:pt>
            </c:strLit>
          </c:cat>
          <c:val>
            <c:numLit>
              <c:formatCode>General</c:formatCode>
              <c:ptCount val="1"/>
              <c:pt idx="0">
                <c:v>0.090909</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…mitt barn ges möjlighet att bearbeta konflikter, reda ut missförstånd, kompromissa och respektera varandra</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45.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0.2500"/>
        </c:manualLayout>
      </c:layout>
      <c:barChart>
        <c:barDir val="bar"/>
        <c:grouping val="percentStacked"/>
        <c:ser>
          <c:idx val="0"/>
          <c:order val="0"/>
          <c:tx>
            <c:v>Instämmer inte alls </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…barnen ges lika möjligheter att utvecklas oberoende av kön, etnisk tillhörighet, religion eller funktionsnedsättning</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…barnen ges lika möjligheter att utvecklas oberoende av kön, etnisk tillhörighet, religion eller funktionsnedsättning</c:v>
              </c:pt>
            </c:strLit>
          </c:cat>
          <c:val>
            <c:numLit>
              <c:formatCode>General</c:formatCode>
              <c:ptCount val="1"/>
              <c:pt idx="0">
                <c:v>0.000000</c:v>
              </c:pt>
            </c:numLit>
          </c:val>
        </c:ser>
        <c:ser>
          <c:idx val="2"/>
          <c:order val="2"/>
          <c:tx>
            <c:v>Varken eller </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…barnen ges lika möjligheter att utvecklas oberoende av kön, etnisk tillhörighet, religion eller funktionsnedsättning</c:v>
              </c:pt>
            </c:strLit>
          </c:cat>
          <c:val>
            <c:numLit>
              <c:formatCode>General</c:formatCode>
              <c:ptCount val="1"/>
              <c:pt idx="0">
                <c:v>0.090909</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…barnen ges lika möjligheter att utvecklas oberoende av kön, etnisk tillhörighet, religion eller funktionsnedsättning</c:v>
              </c:pt>
            </c:strLit>
          </c:cat>
          <c:val>
            <c:numLit>
              <c:formatCode>General</c:formatCode>
              <c:ptCount val="1"/>
              <c:pt idx="0">
                <c:v>0.363636</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…barnen ges lika möjligheter att utvecklas oberoende av kön, etnisk tillhörighet, religion eller funktionsnedsättning</c:v>
              </c:pt>
            </c:strLit>
          </c:cat>
          <c:val>
            <c:numLit>
              <c:formatCode>General</c:formatCode>
              <c:ptCount val="1"/>
              <c:pt idx="0">
                <c:v>0.545455</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…barnen ges lika möjligheter att utvecklas oberoende av kön, etnisk tillhörighet, religion eller funktionsnedsättning</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cross"/>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legend>
      <c:legendPos val="b"/>
      <c:layout>
        <c:manualLayout>
          <c:xMode val="edge"/>
          <c:yMode val="factor"/>
          <c:wMode val="factor"/>
          <c:hMode val="factor"/>
          <c:x val="0"/>
          <c:y val="0.2500"/>
          <c:w val="1"/>
          <c:h val="0.7500"/>
        </c:manualLayout>
      </c:layout>
      <c:overlay val="0"/>
      <c:spPr>
        <a:noFill/>
      </c:spPr>
      <c:txPr>
        <a:bodyPr/>
        <a:p>
          <a:pPr>
            <a:defRPr sz="500" spc="50"/>
          </a:pPr>
        </a:p>
      </c:txPr>
    </c:legend>
    <c:plotVisOnly val="1"/>
  </c:chart>
  <c:spPr>
    <a:noFill/>
    <a:ln>
      <a:noFill/>
    </a:ln>
  </c:spPr>
  <c:printSettings>
    <c:headerFooter/>
    <c:pageMargins b="0.75" l="0.7" r="0.7" t="0.75" header="0.3" footer="0.3"/>
    <c:pageSetup/>
  </c:printSettings>
</c:chartSpace>
</file>

<file path=ppt/slides/charts/chart46.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…förskolan ger det stöd som mitt barn behöver</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ger det stöd som mitt barn behöver</c:v>
              </c:pt>
            </c:strLit>
          </c:cat>
          <c:val>
            <c:numLit>
              <c:formatCode>General</c:formatCode>
              <c:ptCount val="1"/>
              <c:pt idx="0">
                <c:v>0.090909</c:v>
              </c:pt>
            </c:numLit>
          </c:val>
        </c:ser>
        <c:ser>
          <c:idx val="2"/>
          <c:order val="2"/>
          <c:tx>
            <c:v>Varken eller</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ger det stöd som mitt barn behöver</c:v>
              </c:pt>
            </c:strLit>
          </c:cat>
          <c:val>
            <c:numLit>
              <c:formatCode>General</c:formatCode>
              <c:ptCount val="1"/>
              <c:pt idx="0">
                <c:v>0.181818</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ger det stöd som mitt barn behöver</c:v>
              </c:pt>
            </c:strLit>
          </c:cat>
          <c:val>
            <c:numLit>
              <c:formatCode>General</c:formatCode>
              <c:ptCount val="1"/>
              <c:pt idx="0">
                <c:v>0.363636</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…förskolan ger det stöd som mitt barn behöver</c:v>
              </c:pt>
            </c:strLit>
          </c:cat>
          <c:val>
            <c:numLit>
              <c:formatCode>General</c:formatCode>
              <c:ptCount val="1"/>
              <c:pt idx="0">
                <c:v>0.363636</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ger det stöd som mitt barn behöver</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47.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…förskolan ger den stimulans som mitt barn behöver</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ger den stimulans som mitt barn behöver</c:v>
              </c:pt>
            </c:strLit>
          </c:cat>
          <c:val>
            <c:numLit>
              <c:formatCode>General</c:formatCode>
              <c:ptCount val="1"/>
              <c:pt idx="0">
                <c:v>0.000000</c:v>
              </c:pt>
            </c:numLit>
          </c:val>
        </c:ser>
        <c:ser>
          <c:idx val="2"/>
          <c:order val="2"/>
          <c:tx>
            <c:v>Varken eller</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ger den stimulans som mitt barn behöver</c:v>
              </c:pt>
            </c:strLit>
          </c:cat>
          <c:val>
            <c:numLit>
              <c:formatCode>General</c:formatCode>
              <c:ptCount val="1"/>
              <c:pt idx="0">
                <c:v>0.181818</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ger den stimulans som mitt barn behöver</c:v>
              </c:pt>
            </c:strLit>
          </c:cat>
          <c:val>
            <c:numLit>
              <c:formatCode>General</c:formatCode>
              <c:ptCount val="1"/>
              <c:pt idx="0">
                <c:v>0.454545</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…förskolan ger den stimulans som mitt barn behöver</c:v>
              </c:pt>
            </c:strLit>
          </c:cat>
          <c:val>
            <c:numLit>
              <c:formatCode>General</c:formatCode>
              <c:ptCount val="1"/>
              <c:pt idx="0">
                <c:v>0.363636</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ger den stimulans som mitt barn behöver</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48.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…mitt barns förskola har en utemiljö som är inspirerande och inbjudande</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…mitt barns förskola har en utemiljö som är inspirerande och inbjudande</c:v>
              </c:pt>
            </c:strLit>
          </c:cat>
          <c:val>
            <c:numLit>
              <c:formatCode>General</c:formatCode>
              <c:ptCount val="1"/>
              <c:pt idx="0">
                <c:v>0.272727</c:v>
              </c:pt>
            </c:numLit>
          </c:val>
        </c:ser>
        <c:ser>
          <c:idx val="2"/>
          <c:order val="2"/>
          <c:tx>
            <c:v>Varken eller</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…mitt barns förskola har en utemiljö som är inspirerande och inbjudande</c:v>
              </c:pt>
            </c:strLit>
          </c:cat>
          <c:val>
            <c:numLit>
              <c:formatCode>General</c:formatCode>
              <c:ptCount val="1"/>
              <c:pt idx="0">
                <c:v>0.181818</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…mitt barns förskola har en utemiljö som är inspirerande och inbjudande</c:v>
              </c:pt>
            </c:strLit>
          </c:cat>
          <c:val>
            <c:numLit>
              <c:formatCode>General</c:formatCode>
              <c:ptCount val="1"/>
              <c:pt idx="0">
                <c:v>0.363636</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…mitt barns förskola har en utemiljö som är inspirerande och inbjudande</c:v>
              </c:pt>
            </c:strLit>
          </c:cat>
          <c:val>
            <c:numLit>
              <c:formatCode>General</c:formatCode>
              <c:ptCount val="1"/>
              <c:pt idx="0">
                <c:v>0.181818</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…mitt barns förskola har en utemiljö som är inspirerande och inbjudande</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49.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0.2500"/>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…mitt barns förskola har en innemiljö som är inspirerande och inbjudande</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…mitt barns förskola har en innemiljö som är inspirerande och inbjudande</c:v>
              </c:pt>
            </c:strLit>
          </c:cat>
          <c:val>
            <c:numLit>
              <c:formatCode>General</c:formatCode>
              <c:ptCount val="1"/>
              <c:pt idx="0">
                <c:v>0.090909</c:v>
              </c:pt>
            </c:numLit>
          </c:val>
        </c:ser>
        <c:ser>
          <c:idx val="2"/>
          <c:order val="2"/>
          <c:tx>
            <c:v>Varken eller</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…mitt barns förskola har en innemiljö som är inspirerande och inbjudande</c:v>
              </c:pt>
            </c:strLit>
          </c:cat>
          <c:val>
            <c:numLit>
              <c:formatCode>General</c:formatCode>
              <c:ptCount val="1"/>
              <c:pt idx="0">
                <c:v>0.272727</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…mitt barns förskola har en innemiljö som är inspirerande och inbjudande</c:v>
              </c:pt>
            </c:strLit>
          </c:cat>
          <c:val>
            <c:numLit>
              <c:formatCode>General</c:formatCode>
              <c:ptCount val="1"/>
              <c:pt idx="0">
                <c:v>0.454545</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…mitt barns förskola har en innemiljö som är inspirerande och inbjudande</c:v>
              </c:pt>
            </c:strLit>
          </c:cat>
          <c:val>
            <c:numLit>
              <c:formatCode>General</c:formatCode>
              <c:ptCount val="1"/>
              <c:pt idx="0">
                <c:v>0.181818</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…mitt barns förskola har en innemiljö som är inspirerande och inbjudande</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cross"/>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legend>
      <c:legendPos val="b"/>
      <c:layout>
        <c:manualLayout>
          <c:xMode val="edge"/>
          <c:yMode val="factor"/>
          <c:wMode val="factor"/>
          <c:hMode val="factor"/>
          <c:x val="0"/>
          <c:y val="0.2500"/>
          <c:w val="1"/>
          <c:h val="0.7500"/>
        </c:manualLayout>
      </c:layout>
      <c:overlay val="0"/>
      <c:spPr>
        <a:noFill/>
      </c:spPr>
      <c:txPr>
        <a:bodyPr/>
        <a:p>
          <a:pPr>
            <a:defRPr sz="500" spc="50"/>
          </a:pPr>
        </a:p>
      </c:txPr>
    </c:legend>
    <c:plotVisOnly val="1"/>
  </c:chart>
  <c:spPr>
    <a:noFill/>
    <a:ln>
      <a:noFill/>
    </a:ln>
  </c:spPr>
  <c:printSettings>
    <c:headerFooter/>
    <c:pageMargins b="0.75" l="0.7" r="0.7" t="0.75" header="0.3" footer="0.3"/>
    <c:pageSetup/>
  </c:printSettings>
</c:chartSpace>
</file>

<file path=ppt/slides/charts/chart4a.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…mitt barns förskola uppmuntrar till lek, utveckling och lärande</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…mitt barns förskola uppmuntrar till lek, utveckling och lärande</c:v>
              </c:pt>
            </c:strLit>
          </c:cat>
          <c:val>
            <c:numLit>
              <c:formatCode>General</c:formatCode>
              <c:ptCount val="1"/>
              <c:pt idx="0">
                <c:v>0.000000</c:v>
              </c:pt>
            </c:numLit>
          </c:val>
        </c:ser>
        <c:ser>
          <c:idx val="2"/>
          <c:order val="2"/>
          <c:tx>
            <c:v>Varken eller</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…mitt barns förskola uppmuntrar till lek, utveckling och lärande</c:v>
              </c:pt>
            </c:strLit>
          </c:cat>
          <c:val>
            <c:numLit>
              <c:formatCode>General</c:formatCode>
              <c:ptCount val="1"/>
              <c:pt idx="0">
                <c:v>0.181818</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…mitt barns förskola uppmuntrar till lek, utveckling och lärande</c:v>
              </c:pt>
            </c:strLit>
          </c:cat>
          <c:val>
            <c:numLit>
              <c:formatCode>General</c:formatCode>
              <c:ptCount val="1"/>
              <c:pt idx="0">
                <c:v>0.272727</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…mitt barns förskola uppmuntrar till lek, utveckling och lärande</c:v>
              </c:pt>
            </c:strLit>
          </c:cat>
          <c:val>
            <c:numLit>
              <c:formatCode>General</c:formatCode>
              <c:ptCount val="1"/>
              <c:pt idx="0">
                <c:v>0.454545</c:v>
              </c:pt>
            </c:numLit>
          </c:val>
        </c:ser>
        <c:ser>
          <c:idx val="5"/>
          <c:order val="5"/>
          <c:tx>
            <c:v>Vet inte</c:v>
          </c:tx>
          <c:spPr>
            <a:solidFill>
              <a:srgbClr val="dddddd"/>
            </a:solidFill>
            <a:ln>
              <a:solidFill>
                <a:srgbClr val="ddddd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…mitt barns förskola uppmuntrar till lek, utveckling och lärande</c:v>
              </c:pt>
            </c:strLit>
          </c:cat>
          <c:val>
            <c:numLit>
              <c:formatCode>General</c:formatCode>
              <c:ptCount val="1"/>
              <c:pt idx="0">
                <c:v>0.090909</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4b.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…förskolan arbetar med att barnen oavsett könstillhörighet ges samma möjligheter, att pröva och utveckla vad de är bra på och vad de är intresserade av</c:v>
              </c:pt>
            </c:strLit>
          </c:cat>
          <c:val>
            <c:numLit>
              <c:formatCode>General</c:formatCode>
              <c:ptCount val="1"/>
              <c:pt idx="0">
                <c:v>0.090909</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arbetar med att barnen oavsett könstillhörighet ges samma möjligheter, att pröva och utveckla vad de är bra på och vad de är intresserade av</c:v>
              </c:pt>
            </c:strLit>
          </c:cat>
          <c:val>
            <c:numLit>
              <c:formatCode>General</c:formatCode>
              <c:ptCount val="1"/>
              <c:pt idx="0">
                <c:v>0.000000</c:v>
              </c:pt>
            </c:numLit>
          </c:val>
        </c:ser>
        <c:ser>
          <c:idx val="2"/>
          <c:order val="2"/>
          <c:tx>
            <c:v>Varken eller</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arbetar med att barnen oavsett könstillhörighet ges samma möjligheter, att pröva och utveckla vad de är bra på och vad de är intresserade av</c:v>
              </c:pt>
            </c:strLit>
          </c:cat>
          <c:val>
            <c:numLit>
              <c:formatCode>General</c:formatCode>
              <c:ptCount val="1"/>
              <c:pt idx="0">
                <c:v>0.181818</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arbetar med att barnen oavsett könstillhörighet ges samma möjligheter, att pröva och utveckla vad de är bra på och vad de är intresserade av</c:v>
              </c:pt>
            </c:strLit>
          </c:cat>
          <c:val>
            <c:numLit>
              <c:formatCode>General</c:formatCode>
              <c:ptCount val="1"/>
              <c:pt idx="0">
                <c:v>0.454545</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…förskolan arbetar med att barnen oavsett könstillhörighet ges samma möjligheter, att pröva och utveckla vad de är bra på och vad de är intresserade av</c:v>
              </c:pt>
            </c:strLit>
          </c:cat>
          <c:val>
            <c:numLit>
              <c:formatCode>General</c:formatCode>
              <c:ptCount val="1"/>
              <c:pt idx="0">
                <c:v>0.181818</c:v>
              </c:pt>
            </c:numLit>
          </c:val>
        </c:ser>
        <c:ser>
          <c:idx val="5"/>
          <c:order val="5"/>
          <c:tx>
            <c:v>Vet inte</c:v>
          </c:tx>
          <c:spPr>
            <a:solidFill>
              <a:srgbClr val="dddddd"/>
            </a:solidFill>
            <a:ln>
              <a:solidFill>
                <a:srgbClr val="ddddd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arbetar med att barnen oavsett könstillhörighet ges samma möjligheter, att pröva och utveckla vad de är bra på och vad de är intresserade av</c:v>
              </c:pt>
            </c:strLit>
          </c:cat>
          <c:val>
            <c:numLit>
              <c:formatCode>General</c:formatCode>
              <c:ptCount val="1"/>
              <c:pt idx="0">
                <c:v>0.090909</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4c.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…språkutveckling och kommunikation</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…språkutveckling och kommunikation</c:v>
              </c:pt>
            </c:strLit>
          </c:cat>
          <c:val>
            <c:numLit>
              <c:formatCode>General</c:formatCode>
              <c:ptCount val="1"/>
              <c:pt idx="0">
                <c:v>0.000000</c:v>
              </c:pt>
            </c:numLit>
          </c:val>
        </c:ser>
        <c:ser>
          <c:idx val="2"/>
          <c:order val="2"/>
          <c:tx>
            <c:v>Varken eller</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…språkutveckling och kommunikation</c:v>
              </c:pt>
            </c:strLit>
          </c:cat>
          <c:val>
            <c:numLit>
              <c:formatCode>General</c:formatCode>
              <c:ptCount val="1"/>
              <c:pt idx="0">
                <c:v>0.181818</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…språkutveckling och kommunikation</c:v>
              </c:pt>
            </c:strLit>
          </c:cat>
          <c:val>
            <c:numLit>
              <c:formatCode>General</c:formatCode>
              <c:ptCount val="1"/>
              <c:pt idx="0">
                <c:v>0.363636</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…språkutveckling och kommunikation</c:v>
              </c:pt>
            </c:strLit>
          </c:cat>
          <c:val>
            <c:numLit>
              <c:formatCode>General</c:formatCode>
              <c:ptCount val="1"/>
              <c:pt idx="0">
                <c:v>0.454545</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…språkutveckling och kommunikation</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4d.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…förmåga att skapa och uttrycka sig i olika former, exempelvis genom bild, form, rörelse, sång, musik, dans, drama</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…förmåga att skapa och uttrycka sig i olika former, exempelvis genom bild, form, rörelse, sång, musik, dans, drama</c:v>
              </c:pt>
            </c:strLit>
          </c:cat>
          <c:val>
            <c:numLit>
              <c:formatCode>General</c:formatCode>
              <c:ptCount val="1"/>
              <c:pt idx="0">
                <c:v>0.000000</c:v>
              </c:pt>
            </c:numLit>
          </c:val>
        </c:ser>
        <c:ser>
          <c:idx val="2"/>
          <c:order val="2"/>
          <c:tx>
            <c:v>Varken eller</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…förmåga att skapa och uttrycka sig i olika former, exempelvis genom bild, form, rörelse, sång, musik, dans, drama</c:v>
              </c:pt>
            </c:strLit>
          </c:cat>
          <c:val>
            <c:numLit>
              <c:formatCode>General</c:formatCode>
              <c:ptCount val="1"/>
              <c:pt idx="0">
                <c:v>0.181818</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…förmåga att skapa och uttrycka sig i olika former, exempelvis genom bild, form, rörelse, sång, musik, dans, drama</c:v>
              </c:pt>
            </c:strLit>
          </c:cat>
          <c:val>
            <c:numLit>
              <c:formatCode>General</c:formatCode>
              <c:ptCount val="1"/>
              <c:pt idx="0">
                <c:v>0.363636</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…förmåga att skapa och uttrycka sig i olika former, exempelvis genom bild, form, rörelse, sång, musik, dans, drama</c:v>
              </c:pt>
            </c:strLit>
          </c:cat>
          <c:val>
            <c:numLit>
              <c:formatCode>General</c:formatCode>
              <c:ptCount val="1"/>
              <c:pt idx="0">
                <c:v>0.454545</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…förmåga att skapa och uttrycka sig i olika former, exempelvis genom bild, form, rörelse, sång, musik, dans, drama</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4e.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…matematiska tänkande för att undersöka och reflektera, exempelvis genom användande av begrepp, form, mängd och sortering</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…matematiska tänkande för att undersöka och reflektera, exempelvis genom användande av begrepp, form, mängd och sortering</c:v>
              </c:pt>
            </c:strLit>
          </c:cat>
          <c:val>
            <c:numLit>
              <c:formatCode>General</c:formatCode>
              <c:ptCount val="1"/>
              <c:pt idx="0">
                <c:v>0.090909</c:v>
              </c:pt>
            </c:numLit>
          </c:val>
        </c:ser>
        <c:ser>
          <c:idx val="2"/>
          <c:order val="2"/>
          <c:tx>
            <c:v>Varken eller</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…matematiska tänkande för att undersöka och reflektera, exempelvis genom användande av begrepp, form, mängd och sortering</c:v>
              </c:pt>
            </c:strLit>
          </c:cat>
          <c:val>
            <c:numLit>
              <c:formatCode>General</c:formatCode>
              <c:ptCount val="1"/>
              <c:pt idx="0">
                <c:v>0.181818</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…matematiska tänkande för att undersöka och reflektera, exempelvis genom användande av begrepp, form, mängd och sortering</c:v>
              </c:pt>
            </c:strLit>
          </c:cat>
          <c:val>
            <c:numLit>
              <c:formatCode>General</c:formatCode>
              <c:ptCount val="1"/>
              <c:pt idx="0">
                <c:v>0.545455</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…matematiska tänkande för att undersöka och reflektera, exempelvis genom användande av begrepp, form, mängd och sortering</c:v>
              </c:pt>
            </c:strLit>
          </c:cat>
          <c:val>
            <c:numLit>
              <c:formatCode>General</c:formatCode>
              <c:ptCount val="1"/>
              <c:pt idx="0">
                <c:v>0.181818</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…matematiska tänkande för att undersöka och reflektera, exempelvis genom användande av begrepp, form, mängd och sortering</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4f.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…förståelse för teknik och naturvetenskapliga fenomen, exempelvis genom samtal om kroppen, djur och natur eller genom olika experiment</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…förståelse för teknik och naturvetenskapliga fenomen, exempelvis genom samtal om kroppen, djur och natur eller genom olika experiment</c:v>
              </c:pt>
            </c:strLit>
          </c:cat>
          <c:val>
            <c:numLit>
              <c:formatCode>General</c:formatCode>
              <c:ptCount val="1"/>
              <c:pt idx="0">
                <c:v>0.090909</c:v>
              </c:pt>
            </c:numLit>
          </c:val>
        </c:ser>
        <c:ser>
          <c:idx val="2"/>
          <c:order val="2"/>
          <c:tx>
            <c:v>Varken eller</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…förståelse för teknik och naturvetenskapliga fenomen, exempelvis genom samtal om kroppen, djur och natur eller genom olika experiment</c:v>
              </c:pt>
            </c:strLit>
          </c:cat>
          <c:val>
            <c:numLit>
              <c:formatCode>General</c:formatCode>
              <c:ptCount val="1"/>
              <c:pt idx="0">
                <c:v>0.090909</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…förståelse för teknik och naturvetenskapliga fenomen, exempelvis genom samtal om kroppen, djur och natur eller genom olika experiment</c:v>
              </c:pt>
            </c:strLit>
          </c:cat>
          <c:val>
            <c:numLit>
              <c:formatCode>General</c:formatCode>
              <c:ptCount val="1"/>
              <c:pt idx="0">
                <c:v>0.636364</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…förståelse för teknik och naturvetenskapliga fenomen, exempelvis genom samtal om kroppen, djur och natur eller genom olika experiment</c:v>
              </c:pt>
            </c:strLit>
          </c:cat>
          <c:val>
            <c:numLit>
              <c:formatCode>General</c:formatCode>
              <c:ptCount val="1"/>
              <c:pt idx="0">
                <c:v>0.090909</c:v>
              </c:pt>
            </c:numLit>
          </c:val>
        </c:ser>
        <c:ser>
          <c:idx val="5"/>
          <c:order val="5"/>
          <c:tx>
            <c:v>Vet inte</c:v>
          </c:tx>
          <c:spPr>
            <a:solidFill>
              <a:srgbClr val="dddddd"/>
            </a:solidFill>
            <a:ln>
              <a:solidFill>
                <a:srgbClr val="ddddd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…förståelse för teknik och naturvetenskapliga fenomen, exempelvis genom samtal om kroppen, djur och natur eller genom olika experiment</c:v>
              </c:pt>
            </c:strLit>
          </c:cat>
          <c:val>
            <c:numLit>
              <c:formatCode>General</c:formatCode>
              <c:ptCount val="1"/>
              <c:pt idx="0">
                <c:v>0.090909</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50.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…förståelse för hur egna handlingar kan påverka miljön och bidra till en hållbar utveckling</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…förståelse för hur egna handlingar kan påverka miljön och bidra till en hållbar utveckling</c:v>
              </c:pt>
            </c:strLit>
          </c:cat>
          <c:val>
            <c:numLit>
              <c:formatCode>General</c:formatCode>
              <c:ptCount val="1"/>
              <c:pt idx="0">
                <c:v>0.090909</c:v>
              </c:pt>
            </c:numLit>
          </c:val>
        </c:ser>
        <c:ser>
          <c:idx val="2"/>
          <c:order val="2"/>
          <c:tx>
            <c:v>Varken eller</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…förståelse för hur egna handlingar kan påverka miljön och bidra till en hållbar utveckling</c:v>
              </c:pt>
            </c:strLit>
          </c:cat>
          <c:val>
            <c:numLit>
              <c:formatCode>General</c:formatCode>
              <c:ptCount val="1"/>
              <c:pt idx="0">
                <c:v>0.090909</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…förståelse för hur egna handlingar kan påverka miljön och bidra till en hållbar utveckling</c:v>
              </c:pt>
            </c:strLit>
          </c:cat>
          <c:val>
            <c:numLit>
              <c:formatCode>General</c:formatCode>
              <c:ptCount val="1"/>
              <c:pt idx="0">
                <c:v>0.545455</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…förståelse för hur egna handlingar kan påverka miljön och bidra till en hållbar utveckling</c:v>
              </c:pt>
            </c:strLit>
          </c:cat>
          <c:val>
            <c:numLit>
              <c:formatCode>General</c:formatCode>
              <c:ptCount val="1"/>
              <c:pt idx="0">
                <c:v>0.090909</c:v>
              </c:pt>
            </c:numLit>
          </c:val>
        </c:ser>
        <c:ser>
          <c:idx val="5"/>
          <c:order val="5"/>
          <c:tx>
            <c:v>Vet inte</c:v>
          </c:tx>
          <c:spPr>
            <a:solidFill>
              <a:srgbClr val="dddddd"/>
            </a:solidFill>
            <a:ln>
              <a:solidFill>
                <a:srgbClr val="ddddd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…förståelse för hur egna handlingar kan påverka miljön och bidra till en hållbar utveckling</c:v>
              </c:pt>
            </c:strLit>
          </c:cat>
          <c:val>
            <c:numLit>
              <c:formatCode>General</c:formatCode>
              <c:ptCount val="1"/>
              <c:pt idx="0">
                <c:v>0.181818</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51.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0.2500"/>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Jag upplever att mitt barn får använda digitala verktyg på ett sätt som stimulerar utveckling och lärande.</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Jag upplever att mitt barn får använda digitala verktyg på ett sätt som stimulerar utveckling och lärande.</c:v>
              </c:pt>
            </c:strLit>
          </c:cat>
          <c:val>
            <c:numLit>
              <c:formatCode>General</c:formatCode>
              <c:ptCount val="1"/>
              <c:pt idx="0">
                <c:v>0.000000</c:v>
              </c:pt>
            </c:numLit>
          </c:val>
        </c:ser>
        <c:ser>
          <c:idx val="2"/>
          <c:order val="2"/>
          <c:tx>
            <c:v>Varken eller</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Jag upplever att mitt barn får använda digitala verktyg på ett sätt som stimulerar utveckling och lärande.</c:v>
              </c:pt>
            </c:strLit>
          </c:cat>
          <c:val>
            <c:numLit>
              <c:formatCode>General</c:formatCode>
              <c:ptCount val="1"/>
              <c:pt idx="0">
                <c:v>0.181818</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Jag upplever att mitt barn får använda digitala verktyg på ett sätt som stimulerar utveckling och lärande.</c:v>
              </c:pt>
            </c:strLit>
          </c:cat>
          <c:val>
            <c:numLit>
              <c:formatCode>General</c:formatCode>
              <c:ptCount val="1"/>
              <c:pt idx="0">
                <c:v>0.454545</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Jag upplever att mitt barn får använda digitala verktyg på ett sätt som stimulerar utveckling och lärande.</c:v>
              </c:pt>
            </c:strLit>
          </c:cat>
          <c:val>
            <c:numLit>
              <c:formatCode>General</c:formatCode>
              <c:ptCount val="1"/>
              <c:pt idx="0">
                <c:v>0.272727</c:v>
              </c:pt>
            </c:numLit>
          </c:val>
        </c:ser>
        <c:ser>
          <c:idx val="5"/>
          <c:order val="5"/>
          <c:tx>
            <c:v>Vet inte</c:v>
          </c:tx>
          <c:spPr>
            <a:solidFill>
              <a:srgbClr val="dddddd"/>
            </a:solidFill>
            <a:ln>
              <a:solidFill>
                <a:srgbClr val="ddddd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Jag upplever att mitt barn får använda digitala verktyg på ett sätt som stimulerar utveckling och lärande.</c:v>
              </c:pt>
            </c:strLit>
          </c:cat>
          <c:val>
            <c:numLit>
              <c:formatCode>General</c:formatCode>
              <c:ptCount val="1"/>
              <c:pt idx="0">
                <c:v>0.090909</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cross"/>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legend>
      <c:legendPos val="b"/>
      <c:layout>
        <c:manualLayout>
          <c:xMode val="edge"/>
          <c:yMode val="factor"/>
          <c:wMode val="factor"/>
          <c:hMode val="factor"/>
          <c:x val="0"/>
          <c:y val="0.2500"/>
          <c:w val="1"/>
          <c:h val="0.7500"/>
        </c:manualLayout>
      </c:layout>
      <c:overlay val="0"/>
      <c:spPr>
        <a:noFill/>
      </c:spPr>
      <c:txPr>
        <a:bodyPr/>
        <a:p>
          <a:pPr>
            <a:defRPr sz="500" spc="50"/>
          </a:pPr>
        </a:p>
      </c:txPr>
    </c:legend>
    <c:plotVisOnly val="1"/>
  </c:chart>
  <c:spPr>
    <a:noFill/>
    <a:ln>
      <a:noFill/>
    </a:ln>
  </c:spPr>
  <c:printSettings>
    <c:headerFooter/>
    <c:pageMargins b="0.75" l="0.7" r="0.7" t="0.75" header="0.3" footer="0.3"/>
    <c:pageSetup/>
  </c:printSettings>
</c:chartSpace>
</file>

<file path=ppt/slides/charts/chart52.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…förskolan uppmuntrar mitt barn att uttrycka sina tankar och åsikter</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uppmuntrar mitt barn att uttrycka sina tankar och åsikter</c:v>
              </c:pt>
            </c:strLit>
          </c:cat>
          <c:val>
            <c:numLit>
              <c:formatCode>General</c:formatCode>
              <c:ptCount val="1"/>
              <c:pt idx="0">
                <c:v>0.090909</c:v>
              </c:pt>
            </c:numLit>
          </c:val>
        </c:ser>
        <c:ser>
          <c:idx val="2"/>
          <c:order val="2"/>
          <c:tx>
            <c:v>Varken eller</c:v>
          </c:tx>
          <c:spPr>
            <a:solidFill>
              <a:srgbClr val="ffff33"/>
            </a:solidFill>
            <a:ln>
              <a:solidFill>
                <a:srgbClr val="ffff33"/>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uppmuntrar mitt barn att uttrycka sina tankar och åsikter</c:v>
              </c:pt>
            </c:strLit>
          </c:cat>
          <c:val>
            <c:numLit>
              <c:formatCode>General</c:formatCode>
              <c:ptCount val="1"/>
              <c:pt idx="0">
                <c:v>0.000000</c:v>
              </c:pt>
            </c:numLit>
          </c:val>
        </c:ser>
        <c:ser>
          <c:idx val="3"/>
          <c:order val="3"/>
          <c:tx>
            <c:v>Instämmer </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uppmuntrar mitt barn att uttrycka sina tankar och åsikter</c:v>
              </c:pt>
            </c:strLit>
          </c:cat>
          <c:val>
            <c:numLit>
              <c:formatCode>General</c:formatCode>
              <c:ptCount val="1"/>
              <c:pt idx="0">
                <c:v>0.272727</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…förskolan uppmuntrar mitt barn att uttrycka sina tankar och åsikter</c:v>
              </c:pt>
            </c:strLit>
          </c:cat>
          <c:val>
            <c:numLit>
              <c:formatCode>General</c:formatCode>
              <c:ptCount val="1"/>
              <c:pt idx="0">
                <c:v>0.545455</c:v>
              </c:pt>
            </c:numLit>
          </c:val>
        </c:ser>
        <c:ser>
          <c:idx val="5"/>
          <c:order val="5"/>
          <c:tx>
            <c:v>Vet inte</c:v>
          </c:tx>
          <c:spPr>
            <a:solidFill>
              <a:srgbClr val="dddddd"/>
            </a:solidFill>
            <a:ln>
              <a:solidFill>
                <a:srgbClr val="ddddd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uppmuntrar mitt barn att uttrycka sina tankar och åsikter</c:v>
              </c:pt>
            </c:strLit>
          </c:cat>
          <c:val>
            <c:numLit>
              <c:formatCode>General</c:formatCode>
              <c:ptCount val="1"/>
              <c:pt idx="0">
                <c:v>0.090909</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53.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0.2500"/>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…förskolan tar hänsyn till mitt barns behov och intressen</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tar hänsyn till mitt barns behov och intressen</c:v>
              </c:pt>
            </c:strLit>
          </c:cat>
          <c:val>
            <c:numLit>
              <c:formatCode>General</c:formatCode>
              <c:ptCount val="1"/>
              <c:pt idx="0">
                <c:v>0.090909</c:v>
              </c:pt>
            </c:numLit>
          </c:val>
        </c:ser>
        <c:ser>
          <c:idx val="2"/>
          <c:order val="2"/>
          <c:tx>
            <c:v>Varken eller</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tar hänsyn till mitt barns behov och intressen</c:v>
              </c:pt>
            </c:strLit>
          </c:cat>
          <c:val>
            <c:numLit>
              <c:formatCode>General</c:formatCode>
              <c:ptCount val="1"/>
              <c:pt idx="0">
                <c:v>0.181818</c:v>
              </c:pt>
            </c:numLit>
          </c:val>
        </c:ser>
        <c:ser>
          <c:idx val="3"/>
          <c:order val="3"/>
          <c:tx>
            <c:v>Instämmer </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tar hänsyn till mitt barns behov och intressen</c:v>
              </c:pt>
            </c:strLit>
          </c:cat>
          <c:val>
            <c:numLit>
              <c:formatCode>General</c:formatCode>
              <c:ptCount val="1"/>
              <c:pt idx="0">
                <c:v>0.272727</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…förskolan tar hänsyn till mitt barns behov och intressen</c:v>
              </c:pt>
            </c:strLit>
          </c:cat>
          <c:val>
            <c:numLit>
              <c:formatCode>General</c:formatCode>
              <c:ptCount val="1"/>
              <c:pt idx="0">
                <c:v>0.454545</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tar hänsyn till mitt barns behov och intressen</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cross"/>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legend>
      <c:legendPos val="b"/>
      <c:layout>
        <c:manualLayout>
          <c:xMode val="edge"/>
          <c:yMode val="factor"/>
          <c:wMode val="factor"/>
          <c:hMode val="factor"/>
          <c:x val="0"/>
          <c:y val="0.2500"/>
          <c:w val="1"/>
          <c:h val="0.7500"/>
        </c:manualLayout>
      </c:layout>
      <c:overlay val="0"/>
      <c:spPr>
        <a:noFill/>
      </c:spPr>
      <c:txPr>
        <a:bodyPr/>
        <a:p>
          <a:pPr>
            <a:defRPr sz="500" spc="50"/>
          </a:pPr>
        </a:p>
      </c:txPr>
    </c:legend>
    <c:plotVisOnly val="1"/>
  </c:chart>
  <c:spPr>
    <a:noFill/>
    <a:ln>
      <a:noFill/>
    </a:ln>
  </c:spPr>
  <c:printSettings>
    <c:headerFooter/>
    <c:pageMargins b="0.75" l="0.7" r="0.7" t="0.75" header="0.3" footer="0.3"/>
    <c:pageSetup/>
  </c:printSettings>
</c:chartSpace>
</file>

<file path=ppt/slides/charts/chart54.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…förskolan tar hänsyn till den information jag förmedlar om mitt barn, till exempel om barnets mående, familjesituation eller utveckling</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tar hänsyn till den information jag förmedlar om mitt barn, till exempel om barnets mående, familjesituation eller utveckling</c:v>
              </c:pt>
            </c:strLit>
          </c:cat>
          <c:val>
            <c:numLit>
              <c:formatCode>General</c:formatCode>
              <c:ptCount val="1"/>
              <c:pt idx="0">
                <c:v>0.000000</c:v>
              </c:pt>
            </c:numLit>
          </c:val>
        </c:ser>
        <c:ser>
          <c:idx val="2"/>
          <c:order val="2"/>
          <c:tx>
            <c:v>Varken eller</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tar hänsyn till den information jag förmedlar om mitt barn, till exempel om barnets mående, familjesituation eller utveckling</c:v>
              </c:pt>
            </c:strLit>
          </c:cat>
          <c:val>
            <c:numLit>
              <c:formatCode>General</c:formatCode>
              <c:ptCount val="1"/>
              <c:pt idx="0">
                <c:v>0.090909</c:v>
              </c:pt>
            </c:numLit>
          </c:val>
        </c:ser>
        <c:ser>
          <c:idx val="3"/>
          <c:order val="3"/>
          <c:tx>
            <c:v>Instämmer </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tar hänsyn till den information jag förmedlar om mitt barn, till exempel om barnets mående, familjesituation eller utveckling</c:v>
              </c:pt>
            </c:strLit>
          </c:cat>
          <c:val>
            <c:numLit>
              <c:formatCode>General</c:formatCode>
              <c:ptCount val="1"/>
              <c:pt idx="0">
                <c:v>0.636364</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…förskolan tar hänsyn till den information jag förmedlar om mitt barn, till exempel om barnets mående, familjesituation eller utveckling</c:v>
              </c:pt>
            </c:strLit>
          </c:cat>
          <c:val>
            <c:numLit>
              <c:formatCode>General</c:formatCode>
              <c:ptCount val="1"/>
              <c:pt idx="0">
                <c:v>0.272727</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tar hänsyn till den information jag förmedlar om mitt barn, till exempel om barnets mående, familjesituation eller utveckling</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55.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…förskolan informerar om mål och innehåll i utbildningen</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informerar om mål och innehåll i utbildningen</c:v>
              </c:pt>
            </c:strLit>
          </c:cat>
          <c:val>
            <c:numLit>
              <c:formatCode>General</c:formatCode>
              <c:ptCount val="1"/>
              <c:pt idx="0">
                <c:v>0.000000</c:v>
              </c:pt>
            </c:numLit>
          </c:val>
        </c:ser>
        <c:ser>
          <c:idx val="2"/>
          <c:order val="2"/>
          <c:tx>
            <c:v>Varken eller</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informerar om mål och innehåll i utbildningen</c:v>
              </c:pt>
            </c:strLit>
          </c:cat>
          <c:val>
            <c:numLit>
              <c:formatCode>General</c:formatCode>
              <c:ptCount val="1"/>
              <c:pt idx="0">
                <c:v>0.454545</c:v>
              </c:pt>
            </c:numLit>
          </c:val>
        </c:ser>
        <c:ser>
          <c:idx val="3"/>
          <c:order val="3"/>
          <c:tx>
            <c:v>Instämmer </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informerar om mål och innehåll i utbildningen</c:v>
              </c:pt>
            </c:strLit>
          </c:cat>
          <c:val>
            <c:numLit>
              <c:formatCode>General</c:formatCode>
              <c:ptCount val="1"/>
              <c:pt idx="0">
                <c:v>0.363636</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…förskolan informerar om mål och innehåll i utbildningen</c:v>
              </c:pt>
            </c:strLit>
          </c:cat>
          <c:val>
            <c:numLit>
              <c:formatCode>General</c:formatCode>
              <c:ptCount val="1"/>
              <c:pt idx="0">
                <c:v>0.181818</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informerar om mål och innehåll i utbildningen</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56.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…utvecklingssamtalet ger mig möjlighet till en god dialog kring mitt barns trivsel, utveckling och lärande</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…utvecklingssamtalet ger mig möjlighet till en god dialog kring mitt barns trivsel, utveckling och lärande</c:v>
              </c:pt>
            </c:strLit>
          </c:cat>
          <c:val>
            <c:numLit>
              <c:formatCode>General</c:formatCode>
              <c:ptCount val="1"/>
              <c:pt idx="0">
                <c:v>0.000000</c:v>
              </c:pt>
            </c:numLit>
          </c:val>
        </c:ser>
        <c:ser>
          <c:idx val="2"/>
          <c:order val="2"/>
          <c:tx>
            <c:v>Varken eller</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…utvecklingssamtalet ger mig möjlighet till en god dialog kring mitt barns trivsel, utveckling och lärande</c:v>
              </c:pt>
            </c:strLit>
          </c:cat>
          <c:val>
            <c:numLit>
              <c:formatCode>General</c:formatCode>
              <c:ptCount val="1"/>
              <c:pt idx="0">
                <c:v>0.181818</c:v>
              </c:pt>
            </c:numLit>
          </c:val>
        </c:ser>
        <c:ser>
          <c:idx val="3"/>
          <c:order val="3"/>
          <c:tx>
            <c:v>Instämmer </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…utvecklingssamtalet ger mig möjlighet till en god dialog kring mitt barns trivsel, utveckling och lärande</c:v>
              </c:pt>
            </c:strLit>
          </c:cat>
          <c:val>
            <c:numLit>
              <c:formatCode>General</c:formatCode>
              <c:ptCount val="1"/>
              <c:pt idx="0">
                <c:v>0.454545</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…utvecklingssamtalet ger mig möjlighet till en god dialog kring mitt barns trivsel, utveckling och lärande</c:v>
              </c:pt>
            </c:strLit>
          </c:cat>
          <c:val>
            <c:numLit>
              <c:formatCode>General</c:formatCode>
              <c:ptCount val="1"/>
              <c:pt idx="0">
                <c:v>0.272727</c:v>
              </c:pt>
            </c:numLit>
          </c:val>
        </c:ser>
        <c:ser>
          <c:idx val="5"/>
          <c:order val="5"/>
          <c:tx>
            <c:v>Vet inte</c:v>
          </c:tx>
          <c:spPr>
            <a:solidFill>
              <a:srgbClr val="dddddd"/>
            </a:solidFill>
            <a:ln>
              <a:solidFill>
                <a:srgbClr val="ddddd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…utvecklingssamtalet ger mig möjlighet till en god dialog kring mitt barns trivsel, utveckling och lärande</c:v>
              </c:pt>
            </c:strLit>
          </c:cat>
          <c:val>
            <c:numLit>
              <c:formatCode>General</c:formatCode>
              <c:ptCount val="1"/>
              <c:pt idx="0">
                <c:v>0.090909</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57.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Jag känner mig välkommen att ställa frågor och komma med synpunkter</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Jag känner mig välkommen att ställa frågor och komma med synpunkter</c:v>
              </c:pt>
            </c:strLit>
          </c:cat>
          <c:val>
            <c:numLit>
              <c:formatCode>General</c:formatCode>
              <c:ptCount val="1"/>
              <c:pt idx="0">
                <c:v>0.000000</c:v>
              </c:pt>
            </c:numLit>
          </c:val>
        </c:ser>
        <c:ser>
          <c:idx val="2"/>
          <c:order val="2"/>
          <c:tx>
            <c:v>Varken eller</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Jag känner mig välkommen att ställa frågor och komma med synpunkter</c:v>
              </c:pt>
            </c:strLit>
          </c:cat>
          <c:val>
            <c:numLit>
              <c:formatCode>General</c:formatCode>
              <c:ptCount val="1"/>
              <c:pt idx="0">
                <c:v>0.181818</c:v>
              </c:pt>
            </c:numLit>
          </c:val>
        </c:ser>
        <c:ser>
          <c:idx val="3"/>
          <c:order val="3"/>
          <c:tx>
            <c:v>Instämmer </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Jag känner mig välkommen att ställa frågor och komma med synpunkter</c:v>
              </c:pt>
            </c:strLit>
          </c:cat>
          <c:val>
            <c:numLit>
              <c:formatCode>General</c:formatCode>
              <c:ptCount val="1"/>
              <c:pt idx="0">
                <c:v>0.363636</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Jag känner mig välkommen att ställa frågor och komma med synpunkter</c:v>
              </c:pt>
            </c:strLit>
          </c:cat>
          <c:val>
            <c:numLit>
              <c:formatCode>General</c:formatCode>
              <c:ptCount val="1"/>
              <c:pt idx="0">
                <c:v>0.454545</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Jag känner mig välkommen att ställa frågor och komma med synpunkter</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58.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0.2500"/>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Jag känner mig trygg med att mitt barn blir väl omhändertaget på förskolan.</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Jag känner mig trygg med att mitt barn blir väl omhändertaget på förskolan.</c:v>
              </c:pt>
            </c:strLit>
          </c:cat>
          <c:val>
            <c:numLit>
              <c:formatCode>General</c:formatCode>
              <c:ptCount val="1"/>
              <c:pt idx="0">
                <c:v>0.090909</c:v>
              </c:pt>
            </c:numLit>
          </c:val>
        </c:ser>
        <c:ser>
          <c:idx val="2"/>
          <c:order val="2"/>
          <c:tx>
            <c:v>Varken eller</c:v>
          </c:tx>
          <c:spPr>
            <a:solidFill>
              <a:srgbClr val="ffff33"/>
            </a:solidFill>
            <a:ln>
              <a:solidFill>
                <a:srgbClr val="ffff33"/>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Jag känner mig trygg med att mitt barn blir väl omhändertaget på förskolan.</c:v>
              </c:pt>
            </c:strLit>
          </c:cat>
          <c:val>
            <c:numLit>
              <c:formatCode>General</c:formatCode>
              <c:ptCount val="1"/>
              <c:pt idx="0">
                <c:v>0.000000</c:v>
              </c:pt>
            </c:numLit>
          </c:val>
        </c:ser>
        <c:ser>
          <c:idx val="3"/>
          <c:order val="3"/>
          <c:tx>
            <c:v>Instämmer </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Jag känner mig trygg med att mitt barn blir väl omhändertaget på förskolan.</c:v>
              </c:pt>
            </c:strLit>
          </c:cat>
          <c:val>
            <c:numLit>
              <c:formatCode>General</c:formatCode>
              <c:ptCount val="1"/>
              <c:pt idx="0">
                <c:v>0.454545</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Jag känner mig trygg med att mitt barn blir väl omhändertaget på förskolan.</c:v>
              </c:pt>
            </c:strLit>
          </c:cat>
          <c:val>
            <c:numLit>
              <c:formatCode>General</c:formatCode>
              <c:ptCount val="1"/>
              <c:pt idx="0">
                <c:v>0.454545</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Jag känner mig trygg med att mitt barn blir väl omhändertaget på förskolan.</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cross"/>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legend>
      <c:legendPos val="b"/>
      <c:layout>
        <c:manualLayout>
          <c:xMode val="edge"/>
          <c:yMode val="factor"/>
          <c:wMode val="factor"/>
          <c:hMode val="factor"/>
          <c:x val="0"/>
          <c:y val="0.2500"/>
          <c:w val="1"/>
          <c:h val="0.7500"/>
        </c:manualLayout>
      </c:layout>
      <c:overlay val="0"/>
      <c:spPr>
        <a:noFill/>
      </c:spPr>
      <c:txPr>
        <a:bodyPr/>
        <a:p>
          <a:pPr>
            <a:defRPr sz="500" spc="50"/>
          </a:pPr>
        </a:p>
      </c:txPr>
    </c:legend>
    <c:plotVisOnly val="1"/>
  </c:chart>
  <c:spPr>
    <a:noFill/>
    <a:ln>
      <a:noFill/>
    </a:ln>
  </c:spPr>
  <c:printSettings>
    <c:headerFooter/>
    <c:pageMargins b="0.75" l="0.7" r="0.7" t="0.75" header="0.3" footer="0.3"/>
    <c:pageSetup/>
  </c:printSettings>
</c:chartSpace>
</file>

<file path=ppt/slides/charts/chart59.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Jag är nöjd med mitt barns förskola.</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Jag är nöjd med mitt barns förskola.</c:v>
              </c:pt>
            </c:strLit>
          </c:cat>
          <c:val>
            <c:numLit>
              <c:formatCode>General</c:formatCode>
              <c:ptCount val="1"/>
              <c:pt idx="0">
                <c:v>0.090909</c:v>
              </c:pt>
            </c:numLit>
          </c:val>
        </c:ser>
        <c:ser>
          <c:idx val="2"/>
          <c:order val="2"/>
          <c:tx>
            <c:v>Varken eller</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Jag är nöjd med mitt barns förskola.</c:v>
              </c:pt>
            </c:strLit>
          </c:cat>
          <c:val>
            <c:numLit>
              <c:formatCode>General</c:formatCode>
              <c:ptCount val="1"/>
              <c:pt idx="0">
                <c:v>0.181818</c:v>
              </c:pt>
            </c:numLit>
          </c:val>
        </c:ser>
        <c:ser>
          <c:idx val="3"/>
          <c:order val="3"/>
          <c:tx>
            <c:v>Instämmer </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Jag är nöjd med mitt barns förskola.</c:v>
              </c:pt>
            </c:strLit>
          </c:cat>
          <c:val>
            <c:numLit>
              <c:formatCode>General</c:formatCode>
              <c:ptCount val="1"/>
              <c:pt idx="0">
                <c:v>0.181818</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Jag är nöjd med mitt barns förskola.</c:v>
              </c:pt>
            </c:strLit>
          </c:cat>
          <c:val>
            <c:numLit>
              <c:formatCode>General</c:formatCode>
              <c:ptCount val="1"/>
              <c:pt idx="0">
                <c:v>0.545455</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Jag är nöjd med mitt barns förskola.</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5a.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0.2500"/>
        </c:manualLayout>
      </c:layout>
      <c:barChart>
        <c:barDir val="bar"/>
        <c:grouping val="percentStacked"/>
        <c:ser>
          <c:idx val="0"/>
          <c:order val="0"/>
          <c:tx>
            <c:v>Instämmer inte alls</c:v>
          </c:tx>
          <c:spPr>
            <a:solidFill>
              <a:srgbClr val="df6c55"/>
            </a:solidFill>
            <a:ln>
              <a:solidFill>
                <a:srgbClr val="df6c55"/>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Jag kan rekommendera mitt barns förskola till andra vårdnadshavare.</c:v>
              </c:pt>
            </c:strLit>
          </c:cat>
          <c:val>
            <c:numLit>
              <c:formatCode>General</c:formatCode>
              <c:ptCount val="1"/>
              <c:pt idx="0">
                <c:v>0.090909</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Jag kan rekommendera mitt barns förskola till andra vårdnadshavare.</c:v>
              </c:pt>
            </c:strLit>
          </c:cat>
          <c:val>
            <c:numLit>
              <c:formatCode>General</c:formatCode>
              <c:ptCount val="1"/>
              <c:pt idx="0">
                <c:v>0.000000</c:v>
              </c:pt>
            </c:numLit>
          </c:val>
        </c:ser>
        <c:ser>
          <c:idx val="2"/>
          <c:order val="2"/>
          <c:tx>
            <c:v>Varken eller</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Jag kan rekommendera mitt barns förskola till andra vårdnadshavare.</c:v>
              </c:pt>
            </c:strLit>
          </c:cat>
          <c:val>
            <c:numLit>
              <c:formatCode>General</c:formatCode>
              <c:ptCount val="1"/>
              <c:pt idx="0">
                <c:v>0.090909</c:v>
              </c:pt>
            </c:numLit>
          </c:val>
        </c:ser>
        <c:ser>
          <c:idx val="3"/>
          <c:order val="3"/>
          <c:tx>
            <c:v>Instämmer </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Jag kan rekommendera mitt barns förskola till andra vårdnadshavare.</c:v>
              </c:pt>
            </c:strLit>
          </c:cat>
          <c:val>
            <c:numLit>
              <c:formatCode>General</c:formatCode>
              <c:ptCount val="1"/>
              <c:pt idx="0">
                <c:v>0.272727</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Jag kan rekommendera mitt barns förskola till andra vårdnadshavare.</c:v>
              </c:pt>
            </c:strLit>
          </c:cat>
          <c:val>
            <c:numLit>
              <c:formatCode>General</c:formatCode>
              <c:ptCount val="1"/>
              <c:pt idx="0">
                <c:v>0.545455</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Jag kan rekommendera mitt barns förskola till andra vårdnadshavare.</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cross"/>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legend>
      <c:legendPos val="b"/>
      <c:layout>
        <c:manualLayout>
          <c:xMode val="edge"/>
          <c:yMode val="factor"/>
          <c:wMode val="factor"/>
          <c:hMode val="factor"/>
          <c:x val="0"/>
          <c:y val="0.2500"/>
          <c:w val="1"/>
          <c:h val="0.7500"/>
        </c:manualLayout>
      </c:layout>
      <c:overlay val="0"/>
      <c:spPr>
        <a:noFill/>
      </c:spPr>
      <c:txPr>
        <a:bodyPr/>
        <a:p>
          <a:pPr>
            <a:defRPr sz="500" spc="50"/>
          </a:pPr>
        </a:p>
      </c:txPr>
    </c:legend>
    <c:plotVisOnly val="1"/>
  </c:chart>
  <c:spPr>
    <a:noFill/>
    <a:ln>
      <a:noFill/>
    </a:ln>
  </c:spPr>
  <c:printSettings>
    <c:headerFooter/>
    <c:pageMargins b="0.75" l="0.7" r="0.7" t="0.75" header="0.3" footer="0.3"/>
    <c:pageSetup/>
  </c:printSettings>
</c:chartSpace>
</file>

<file path=ppt/slides/charts/chart5b.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barChart>
        <c:barDir val="col"/>
        <c:grouping val="clustered"/>
        <c:ser>
          <c:idx val="0"/>
          <c:order val="0"/>
          <c:tx>
            <c:v>Vilken eller vilka faktorer upplever du att barnen inte ges lika möjligheter, på grund av? Flera svar kan anges.</c:v>
          </c:tx>
          <c:spPr>
            <a:solidFill>
              <a:schemeClr val="accent5"/>
            </a:solidFill>
            <a:ln>
              <a:solidFill>
                <a:schemeClr val="accent5"/>
              </a:solidFill>
            </a:ln>
          </c:spPr>
          <c:dPt>
            <c:idx val="0"/>
            <c:invertIfNegative val="0"/>
            <c:bubble3D val="0"/>
            <c:spPr>
              <a:solidFill>
                <a:schemeClr val="accent5"/>
              </a:solidFill>
              <a:ln>
                <a:noFill/>
              </a:ln>
            </c:spPr>
          </c:dPt>
          <c:dLbls>
            <c:dLbl>
              <c:idx val="0"/>
              <c:delete/>
            </c:dLbl>
            <c:numFmt sourceLinked="0" formatCode="#,##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1"/>
              <c:pt idx="0">
                <c:v>Annat</c:v>
              </c:pt>
            </c:strLit>
          </c:cat>
          <c:val>
            <c:numLit>
              <c:formatCode>General</c:formatCode>
              <c:ptCount val="1"/>
              <c:pt idx="0">
                <c:v>#N/A</c:v>
              </c:pt>
            </c:numLit>
          </c:val>
        </c:ser>
        <c:gapWidth val="162"/>
        <c:axId val="54877568"/>
        <c:axId val="46285952"/>
      </c:barChart>
      <c:catAx>
        <c:axId val="54877568"/>
        <c:scaling>
          <c:orientation val="minMax"/>
        </c:scaling>
        <c:delete val="0"/>
        <c:axPos val="l"/>
        <c:majorTickMark val="out"/>
        <c:minorTickMark val="none"/>
        <c:tickLblPos val="low"/>
        <c:spPr>
          <a:noFill/>
          <a:ln w="9525">
            <a:solidFill>
              <a:srgbClr val="7F7F7F">
                <a:alpha val="20000"/>
              </a:srgbClr>
            </a:solidFill>
            <a:round/>
            <a:prstDash val="solid"/>
          </a:ln>
        </c:spPr>
        <c:txPr>
          <a:bodyPr/>
          <a:p>
            <a:pPr>
              <a:defRPr sz="900" spc="50"/>
            </a:pPr>
          </a:p>
        </c:txPr>
        <c:crossAx val="46285952"/>
        <c:crosses val="autoZero"/>
        <c:auto val="1"/>
        <c:lblAlgn val="ctr"/>
        <c:lblOffset val="100"/>
        <c:noMultiLvlLbl val="0"/>
      </c:catAx>
      <c:valAx>
        <c:axId val="46285952"/>
        <c:scaling>
          <c:orientation val="minMax"/>
          <c:max val="1"/>
          <c:min val="0"/>
        </c:scaling>
        <c:delete val="0"/>
        <c:axPos val="b"/>
        <c:majorGridlines>
          <c:spPr>
            <a:ln w="9525">
              <a:solidFill>
                <a:srgbClr val="7F7F7F">
                  <a:alpha val="20000"/>
                </a:srgbClr>
              </a:solidFill>
              <a:round/>
              <a:prstDash val="solid"/>
            </a:ln>
            <a:effectLst/>
          </c:spPr>
        </c:majorGridlines>
        <c:numFmt sourceLinked="0" formatCode="#,##0%;#,##0%"/>
        <c:majorTickMark val="out"/>
        <c:minorTickMark val="none"/>
        <c:tickLblPos val="nextTo"/>
        <c:spPr>
          <a:noFill/>
          <a:ln>
            <a:noFill/>
          </a:ln>
        </c:spPr>
        <c:txPr>
          <a:bodyPr/>
          <a:p>
            <a:pPr>
              <a:defRPr sz="700" spc="50">
                <a:solidFill>
                  <a:schemeClr val="tx1">
                    <a:lumMod val="166234"/>
                  </a:schemeClr>
                </a:solidFill>
              </a:defRPr>
            </a:pPr>
          </a:p>
        </c:txPr>
        <c:crossAx val="54877568"/>
        <c:crosses val="min"/>
        <c:crossBetween val="between"/>
      </c:valAx>
      <c:spPr>
        <a:noFill/>
      </c:spPr>
    </c:plotArea>
    <c:plotVisOnly val="1"/>
  </c:chart>
  <c:spPr>
    <a:noFill/>
    <a:ln>
      <a:noFill/>
    </a:ln>
  </c:spPr>
  <c:printSettings>
    <c:headerFooter/>
    <c:pageMargins b="0.75" l="0.7" r="0.7" t="0.75" header="0.3" footer="0.3"/>
    <c:pageSetup/>
  </c:printSettings>
</c:chartSpace>
</file>

<file path=ppt/slides/charts/chart5c.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barChart>
        <c:barDir val="bar"/>
        <c:grouping val="clustered"/>
        <c:ser>
          <c:idx val="0"/>
          <c:order val="0"/>
          <c:tx>
            <c:v>De här fem frågorna är viktigast för mig.</c:v>
          </c:tx>
          <c:spPr>
            <a:solidFill>
              <a:schemeClr val="accent5"/>
            </a:solidFill>
            <a:ln>
              <a:solidFill>
                <a:schemeClr val="accent5"/>
              </a:solidFill>
            </a:ln>
          </c:spPr>
          <c:dPt>
            <c:idx val="0"/>
            <c:invertIfNegative val="0"/>
            <c:bubble3D val="0"/>
            <c:spPr>
              <a:solidFill>
                <a:schemeClr val="accent5"/>
              </a:solidFill>
              <a:ln>
                <a:noFill/>
              </a:ln>
            </c:spPr>
          </c:dPt>
          <c:dPt>
            <c:idx val="1"/>
            <c:invertIfNegative val="0"/>
            <c:bubble3D val="0"/>
            <c:spPr>
              <a:solidFill>
                <a:schemeClr val="accent5"/>
              </a:solidFill>
              <a:ln>
                <a:noFill/>
              </a:ln>
            </c:spPr>
          </c:dPt>
          <c:dPt>
            <c:idx val="2"/>
            <c:invertIfNegative val="0"/>
            <c:bubble3D val="0"/>
            <c:spPr>
              <a:solidFill>
                <a:schemeClr val="accent5"/>
              </a:solidFill>
              <a:ln>
                <a:noFill/>
              </a:ln>
            </c:spPr>
          </c:dPt>
          <c:dPt>
            <c:idx val="3"/>
            <c:invertIfNegative val="0"/>
            <c:bubble3D val="0"/>
            <c:spPr>
              <a:solidFill>
                <a:schemeClr val="accent5"/>
              </a:solidFill>
              <a:ln>
                <a:noFill/>
              </a:ln>
            </c:spPr>
          </c:dPt>
          <c:dPt>
            <c:idx val="4"/>
            <c:invertIfNegative val="0"/>
            <c:bubble3D val="0"/>
            <c:spPr>
              <a:solidFill>
                <a:schemeClr val="accent5"/>
              </a:solidFill>
              <a:ln>
                <a:noFill/>
              </a:ln>
            </c:spPr>
          </c:dPt>
          <c:dLbls>
            <c:numFmt sourceLinked="0" formatCode="#,##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5"/>
              <c:pt idx="0">
                <c:v>Mitt barn trivs på förskolan</c:v>
              </c:pt>
              <c:pt idx="1">
                <c:v>Mitt barn känner sig tryggt på förskolan</c:v>
              </c:pt>
              <c:pt idx="2">
                <c:v>Jag känner mig trygg med att mitt barn blir väl omhändertaget på förskolan</c:v>
              </c:pt>
              <c:pt idx="3">
                <c:v>Mitt barns förskola uppmuntrar till lek, utveckling och lärande</c:v>
              </c:pt>
              <c:pt idx="4">
                <c:v>Förskolan ger det stöd som mitt barn behöver</c:v>
              </c:pt>
            </c:strLit>
          </c:cat>
          <c:val>
            <c:numLit>
              <c:formatCode>General</c:formatCode>
              <c:ptCount val="5"/>
              <c:pt idx="0">
                <c:v>0.636364</c:v>
              </c:pt>
              <c:pt idx="1">
                <c:v>0.636364</c:v>
              </c:pt>
              <c:pt idx="2">
                <c:v>0.454545</c:v>
              </c:pt>
              <c:pt idx="3">
                <c:v>0.363636</c:v>
              </c:pt>
              <c:pt idx="4">
                <c:v>0.363636</c:v>
              </c:pt>
            </c:numLit>
          </c:val>
        </c:ser>
        <c:gapWidth val="162"/>
        <c:axId val="54877568"/>
        <c:axId val="46285952"/>
      </c:barChart>
      <c:catAx>
        <c:axId val="54877568"/>
        <c:scaling>
          <c:orientation val="maxMin"/>
        </c:scaling>
        <c:delete val="0"/>
        <c:axPos val="l"/>
        <c:majorTickMark val="out"/>
        <c:minorTickMark val="none"/>
        <c:tickLblPos val="low"/>
        <c:spPr>
          <a:noFill/>
          <a:ln w="9525">
            <a:solidFill>
              <a:srgbClr val="7F7F7F">
                <a:alpha val="20000"/>
              </a:srgbClr>
            </a:solidFill>
            <a:round/>
            <a:prstDash val="solid"/>
          </a:ln>
        </c:spPr>
        <c:txPr>
          <a:bodyPr/>
          <a:p>
            <a:pPr>
              <a:defRPr sz="900" spc="50"/>
            </a:pPr>
          </a:p>
        </c:txPr>
        <c:crossAx val="46285952"/>
        <c:crosses val="autoZero"/>
        <c:auto val="1"/>
        <c:lblAlgn val="ctr"/>
        <c:lblOffset val="100"/>
        <c:noMultiLvlLbl val="0"/>
      </c:catAx>
      <c:valAx>
        <c:axId val="46285952"/>
        <c:scaling>
          <c:orientation val="minMax"/>
          <c:max val="1"/>
          <c:min val="0"/>
        </c:scaling>
        <c:delete val="0"/>
        <c:axPos val="b"/>
        <c:majorGridlines>
          <c:spPr>
            <a:ln w="9525">
              <a:solidFill>
                <a:srgbClr val="7F7F7F">
                  <a:alpha val="20000"/>
                </a:srgbClr>
              </a:solidFill>
              <a:round/>
              <a:prstDash val="solid"/>
            </a:ln>
            <a:effectLst/>
          </c:spPr>
        </c:majorGridlines>
        <c:numFmt sourceLinked="0" formatCode="#,##0%;#,##0%"/>
        <c:majorTickMark val="out"/>
        <c:minorTickMark val="none"/>
        <c:tickLblPos val="nextTo"/>
        <c:spPr>
          <a:noFill/>
          <a:ln>
            <a:noFill/>
          </a:ln>
        </c:spPr>
        <c:txPr>
          <a:bodyPr/>
          <a:p>
            <a:pPr>
              <a:defRPr sz="7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5d.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barChart>
        <c:barDir val="bar"/>
        <c:grouping val="clustered"/>
        <c:ser>
          <c:idx val="0"/>
          <c:order val="0"/>
          <c:tx>
            <c:v>Total</c:v>
          </c:tx>
          <c:spPr>
            <a:solidFill>
              <a:srgbClr val="00695c"/>
            </a:solidFill>
            <a:ln>
              <a:solidFill>
                <a:srgbClr val="00695c"/>
              </a:solidFill>
            </a:ln>
          </c:spPr>
          <c:dPt>
            <c:idx val="0"/>
            <c:invertIfNegative val="0"/>
            <c:bubble3D val="0"/>
            <c:spPr>
              <a:solidFill>
                <a:schemeClr val="accent1"/>
              </a:solidFill>
              <a:ln>
                <a:noFill/>
              </a:ln>
            </c:spPr>
          </c:dPt>
          <c:dPt>
            <c:idx val="1"/>
            <c:invertIfNegative val="0"/>
            <c:bubble3D val="0"/>
            <c:spPr>
              <a:solidFill>
                <a:schemeClr val="accent2"/>
              </a:solidFill>
              <a:ln>
                <a:noFill/>
              </a:ln>
            </c:spPr>
          </c:dPt>
          <c:dPt>
            <c:idx val="2"/>
            <c:invertIfNegative val="0"/>
            <c:bubble3D val="0"/>
            <c:spPr>
              <a:solidFill>
                <a:schemeClr val="accent3"/>
              </a:solidFill>
              <a:ln>
                <a:noFill/>
              </a:ln>
            </c:spPr>
          </c:dPt>
          <c:dPt>
            <c:idx val="3"/>
            <c:invertIfNegative val="0"/>
            <c:bubble3D val="0"/>
            <c:spPr>
              <a:solidFill>
                <a:schemeClr val="accent4"/>
              </a:solidFill>
              <a:ln>
                <a:noFill/>
              </a:ln>
            </c:spPr>
          </c:dPt>
          <c:dPt>
            <c:idx val="4"/>
            <c:invertIfNegative val="0"/>
            <c:bubble3D val="0"/>
            <c:spPr>
              <a:solidFill>
                <a:schemeClr val="accent5"/>
              </a:solidFill>
              <a:ln>
                <a:noFill/>
              </a:ln>
            </c:spPr>
          </c:dPt>
          <c:dPt>
            <c:idx val="5"/>
            <c:invertIfNegative val="0"/>
            <c:bubble3D val="0"/>
            <c:spPr>
              <a:solidFill>
                <a:schemeClr val="accent6"/>
              </a:solidFill>
              <a:ln>
                <a:noFill/>
              </a:ln>
            </c:spPr>
          </c:dPt>
          <c:dPt>
            <c:idx val="6"/>
            <c:invertIfNegative val="0"/>
            <c:bubble3D val="0"/>
            <c:spPr>
              <a:solidFill>
                <a:schemeClr val="accent1">
                  <a:lumMod val="60000"/>
                </a:schemeClr>
              </a:solidFill>
              <a:ln>
                <a:noFill/>
              </a:ln>
            </c:spPr>
          </c:dPt>
          <c:dLbls>
            <c:numFmt sourceLinked="0" formatCode="#,##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7"/>
              <c:pt idx="0">
                <c:v>…mitt barn trivs på förskolan</c:v>
              </c:pt>
              <c:pt idx="1">
                <c:v>...mitt barn känner sig tryggt på förskolan</c:v>
              </c:pt>
              <c:pt idx="2">
                <c:v>…mitt barn känner den personal som möter dem på förskolan</c:v>
              </c:pt>
              <c:pt idx="3">
                <c:v>...personalen bemöter mitt barn på ett sätt som passar barnet</c:v>
              </c:pt>
              <c:pt idx="4">
                <c:v>…förskolan stimulerar barnens samspel i grupp</c:v>
              </c:pt>
              <c:pt idx="5">
                <c:v>…mitt barn ges möjlighet att bearbeta konflikter, reda ut missförstånd, kompromissa och respektera varandra</c:v>
              </c:pt>
              <c:pt idx="6">
                <c:v>…barnen ges lika möjligheter att utvecklas oberoende av kön, etnisk tillhörighet, religion eller funktionsnedsättning</c:v>
              </c:pt>
            </c:strLit>
          </c:cat>
          <c:val>
            <c:numLit>
              <c:formatCode>General</c:formatCode>
              <c:ptCount val="7"/>
              <c:pt idx="0">
                <c:v>0.818182</c:v>
              </c:pt>
              <c:pt idx="1">
                <c:v>0.909091</c:v>
              </c:pt>
              <c:pt idx="2">
                <c:v>0.818182</c:v>
              </c:pt>
              <c:pt idx="3">
                <c:v>0.818182</c:v>
              </c:pt>
              <c:pt idx="4">
                <c:v>0.909091</c:v>
              </c:pt>
              <c:pt idx="5">
                <c:v>0.818182</c:v>
              </c:pt>
              <c:pt idx="6">
                <c:v>0.909091</c:v>
              </c:pt>
            </c:numLit>
          </c:val>
        </c:ser>
        <c:gapWidth val="162"/>
        <c:axId val="54877568"/>
        <c:axId val="46285952"/>
      </c:barChart>
      <c:catAx>
        <c:axId val="54877568"/>
        <c:scaling>
          <c:orientation val="maxMin"/>
        </c:scaling>
        <c:delete val="0"/>
        <c:axPos val="l"/>
        <c:majorTickMark val="out"/>
        <c:minorTickMark val="none"/>
        <c:tickLblPos val="low"/>
        <c:spPr>
          <a:noFill/>
          <a:ln w="9525">
            <a:solidFill>
              <a:srgbClr val="7F7F7F">
                <a:alpha val="20000"/>
              </a:srgbClr>
            </a:solidFill>
            <a:round/>
            <a:prstDash val="solid"/>
          </a:ln>
        </c:spPr>
        <c:txPr>
          <a:bodyPr/>
          <a:p>
            <a:pPr>
              <a:defRPr sz="800" spc="50"/>
            </a:pPr>
          </a:p>
        </c:txPr>
        <c:crossAx val="46285952"/>
        <c:crosses val="autoZero"/>
        <c:auto val="1"/>
        <c:lblAlgn val="ctr"/>
        <c:lblOffset val="100"/>
        <c:noMultiLvlLbl val="0"/>
      </c:catAx>
      <c:valAx>
        <c:axId val="46285952"/>
        <c:scaling>
          <c:orientation val="minMax"/>
          <c:max val="1"/>
          <c:min val="0"/>
        </c:scaling>
        <c:delete val="0"/>
        <c:axPos val="b"/>
        <c:majorGridlines>
          <c:spPr>
            <a:ln w="9525">
              <a:solidFill>
                <a:srgbClr val="7F7F7F">
                  <a:alpha val="20000"/>
                </a:srgbClr>
              </a:solidFill>
              <a:round/>
              <a:prstDash val="solid"/>
            </a:ln>
            <a:effectLst/>
          </c:spPr>
        </c:majorGridlines>
        <c:numFmt sourceLinked="0" formatCode="#,##0%;#,##0%"/>
        <c:majorTickMark val="out"/>
        <c:minorTickMark val="none"/>
        <c:tickLblPos val="nextTo"/>
        <c:spPr>
          <a:noFill/>
          <a:ln>
            <a:noFill/>
          </a:ln>
        </c:spPr>
        <c:txPr>
          <a:bodyPr/>
          <a:p>
            <a:pPr>
              <a:defRPr sz="7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5e.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barChart>
        <c:barDir val="bar"/>
        <c:grouping val="clustered"/>
        <c:ser>
          <c:idx val="0"/>
          <c:order val="0"/>
          <c:tx>
            <c:v>Total</c:v>
          </c:tx>
          <c:spPr>
            <a:solidFill>
              <a:srgbClr val="00695c"/>
            </a:solidFill>
            <a:ln>
              <a:solidFill>
                <a:srgbClr val="00695c"/>
              </a:solidFill>
            </a:ln>
          </c:spPr>
          <c:dPt>
            <c:idx val="0"/>
            <c:invertIfNegative val="0"/>
            <c:bubble3D val="0"/>
            <c:spPr>
              <a:solidFill>
                <a:schemeClr val="accent1"/>
              </a:solidFill>
              <a:ln>
                <a:noFill/>
              </a:ln>
            </c:spPr>
          </c:dPt>
          <c:dPt>
            <c:idx val="1"/>
            <c:invertIfNegative val="0"/>
            <c:bubble3D val="0"/>
            <c:spPr>
              <a:solidFill>
                <a:schemeClr val="accent2"/>
              </a:solidFill>
              <a:ln>
                <a:noFill/>
              </a:ln>
            </c:spPr>
          </c:dPt>
          <c:dPt>
            <c:idx val="2"/>
            <c:invertIfNegative val="0"/>
            <c:bubble3D val="0"/>
            <c:spPr>
              <a:solidFill>
                <a:schemeClr val="accent3"/>
              </a:solidFill>
              <a:ln>
                <a:noFill/>
              </a:ln>
            </c:spPr>
          </c:dPt>
          <c:dPt>
            <c:idx val="3"/>
            <c:invertIfNegative val="0"/>
            <c:bubble3D val="0"/>
            <c:spPr>
              <a:solidFill>
                <a:schemeClr val="accent4"/>
              </a:solidFill>
              <a:ln>
                <a:noFill/>
              </a:ln>
            </c:spPr>
          </c:dPt>
          <c:dLbls>
            <c:numFmt sourceLinked="0" formatCode="#,##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4"/>
              <c:pt idx="0">
                <c:v>…förskolan ger det stöd som mitt barn behöver</c:v>
              </c:pt>
              <c:pt idx="1">
                <c:v>…förskolan ger den stimulans som mitt barn behöver</c:v>
              </c:pt>
              <c:pt idx="2">
                <c:v>…mitt barns förskola har en utemiljö som är inspirerande och inbjudande</c:v>
              </c:pt>
              <c:pt idx="3">
                <c:v>…mitt barns förskola har en innemiljö som är inspirerande och inbjudande</c:v>
              </c:pt>
            </c:strLit>
          </c:cat>
          <c:val>
            <c:numLit>
              <c:formatCode>General</c:formatCode>
              <c:ptCount val="4"/>
              <c:pt idx="0">
                <c:v>0.727273</c:v>
              </c:pt>
              <c:pt idx="1">
                <c:v>0.818182</c:v>
              </c:pt>
              <c:pt idx="2">
                <c:v>0.545455</c:v>
              </c:pt>
              <c:pt idx="3">
                <c:v>0.636364</c:v>
              </c:pt>
            </c:numLit>
          </c:val>
        </c:ser>
        <c:gapWidth val="162"/>
        <c:axId val="54877568"/>
        <c:axId val="46285952"/>
      </c:barChart>
      <c:catAx>
        <c:axId val="54877568"/>
        <c:scaling>
          <c:orientation val="maxMin"/>
        </c:scaling>
        <c:delete val="0"/>
        <c:axPos val="l"/>
        <c:majorTickMark val="out"/>
        <c:minorTickMark val="none"/>
        <c:tickLblPos val="low"/>
        <c:spPr>
          <a:noFill/>
          <a:ln w="9525">
            <a:solidFill>
              <a:srgbClr val="7F7F7F">
                <a:alpha val="20000"/>
              </a:srgbClr>
            </a:solidFill>
            <a:round/>
            <a:prstDash val="solid"/>
          </a:ln>
        </c:spPr>
        <c:txPr>
          <a:bodyPr/>
          <a:p>
            <a:pPr>
              <a:defRPr sz="800" spc="50"/>
            </a:pPr>
          </a:p>
        </c:txPr>
        <c:crossAx val="46285952"/>
        <c:crosses val="autoZero"/>
        <c:auto val="1"/>
        <c:lblAlgn val="ctr"/>
        <c:lblOffset val="100"/>
        <c:noMultiLvlLbl val="0"/>
      </c:catAx>
      <c:valAx>
        <c:axId val="46285952"/>
        <c:scaling>
          <c:orientation val="minMax"/>
          <c:max val="1"/>
          <c:min val="0"/>
        </c:scaling>
        <c:delete val="0"/>
        <c:axPos val="b"/>
        <c:majorGridlines>
          <c:spPr>
            <a:ln w="9525">
              <a:solidFill>
                <a:srgbClr val="7F7F7F">
                  <a:alpha val="20000"/>
                </a:srgbClr>
              </a:solidFill>
              <a:round/>
              <a:prstDash val="solid"/>
            </a:ln>
            <a:effectLst/>
          </c:spPr>
        </c:majorGridlines>
        <c:numFmt sourceLinked="0" formatCode="#,##0%;#,##0%"/>
        <c:majorTickMark val="out"/>
        <c:minorTickMark val="none"/>
        <c:tickLblPos val="nextTo"/>
        <c:spPr>
          <a:noFill/>
          <a:ln>
            <a:noFill/>
          </a:ln>
        </c:spPr>
        <c:txPr>
          <a:bodyPr/>
          <a:p>
            <a:pPr>
              <a:defRPr sz="7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5f.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barChart>
        <c:barDir val="bar"/>
        <c:grouping val="clustered"/>
        <c:ser>
          <c:idx val="0"/>
          <c:order val="0"/>
          <c:tx>
            <c:v>Total</c:v>
          </c:tx>
          <c:spPr>
            <a:solidFill>
              <a:srgbClr val="00695c"/>
            </a:solidFill>
            <a:ln>
              <a:solidFill>
                <a:srgbClr val="00695c"/>
              </a:solidFill>
            </a:ln>
          </c:spPr>
          <c:dPt>
            <c:idx val="0"/>
            <c:invertIfNegative val="0"/>
            <c:bubble3D val="0"/>
            <c:spPr>
              <a:solidFill>
                <a:schemeClr val="accent1"/>
              </a:solidFill>
              <a:ln>
                <a:noFill/>
              </a:ln>
            </c:spPr>
          </c:dPt>
          <c:dPt>
            <c:idx val="1"/>
            <c:invertIfNegative val="0"/>
            <c:bubble3D val="0"/>
            <c:spPr>
              <a:solidFill>
                <a:schemeClr val="accent2"/>
              </a:solidFill>
              <a:ln>
                <a:noFill/>
              </a:ln>
            </c:spPr>
          </c:dPt>
          <c:dPt>
            <c:idx val="2"/>
            <c:invertIfNegative val="0"/>
            <c:bubble3D val="0"/>
            <c:spPr>
              <a:solidFill>
                <a:schemeClr val="accent3"/>
              </a:solidFill>
              <a:ln>
                <a:noFill/>
              </a:ln>
            </c:spPr>
          </c:dPt>
          <c:dPt>
            <c:idx val="3"/>
            <c:invertIfNegative val="0"/>
            <c:bubble3D val="0"/>
            <c:spPr>
              <a:solidFill>
                <a:schemeClr val="accent4"/>
              </a:solidFill>
              <a:ln>
                <a:noFill/>
              </a:ln>
            </c:spPr>
          </c:dPt>
          <c:dPt>
            <c:idx val="4"/>
            <c:invertIfNegative val="0"/>
            <c:bubble3D val="0"/>
            <c:spPr>
              <a:solidFill>
                <a:schemeClr val="accent5"/>
              </a:solidFill>
              <a:ln>
                <a:noFill/>
              </a:ln>
            </c:spPr>
          </c:dPt>
          <c:dPt>
            <c:idx val="5"/>
            <c:invertIfNegative val="0"/>
            <c:bubble3D val="0"/>
            <c:spPr>
              <a:solidFill>
                <a:schemeClr val="accent6"/>
              </a:solidFill>
              <a:ln>
                <a:noFill/>
              </a:ln>
            </c:spPr>
          </c:dPt>
          <c:dPt>
            <c:idx val="6"/>
            <c:invertIfNegative val="0"/>
            <c:bubble3D val="0"/>
            <c:spPr>
              <a:solidFill>
                <a:schemeClr val="accent1">
                  <a:lumMod val="60000"/>
                </a:schemeClr>
              </a:solidFill>
              <a:ln>
                <a:noFill/>
              </a:ln>
            </c:spPr>
          </c:dPt>
          <c:dPt>
            <c:idx val="7"/>
            <c:invertIfNegative val="0"/>
            <c:bubble3D val="0"/>
            <c:spPr>
              <a:solidFill>
                <a:schemeClr val="accent2">
                  <a:lumMod val="60000"/>
                </a:schemeClr>
              </a:solidFill>
              <a:ln>
                <a:noFill/>
              </a:ln>
            </c:spPr>
          </c:dPt>
          <c:dLbls>
            <c:numFmt sourceLinked="0" formatCode="#,##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8"/>
              <c:pt idx="0">
                <c:v>…mitt barns förskola uppmuntrar till lek, utveckling och lärande</c:v>
              </c:pt>
              <c:pt idx="1">
                <c:v>…förskolan arbetar med att barnen oavsett könstillhörighet ges samma möjligheter, att pröva och utveckla vad de är bra på och vad de är intresserade av</c:v>
              </c:pt>
              <c:pt idx="2">
                <c:v>…språkutveckling och kommunikation</c:v>
              </c:pt>
              <c:pt idx="3">
                <c:v>…förmåga att skapa och uttrycka sig i olika former, exempelvis genom bild, form, rörelse, sång, musik, dans, drama</c:v>
              </c:pt>
              <c:pt idx="4">
                <c:v>…matematiska tänkande för att undersöka och reflektera, exempelvis genom användande av begrepp, form, mängd och sortering</c:v>
              </c:pt>
              <c:pt idx="5">
                <c:v>…förståelse för teknik och naturvetenskapliga fenomen, exempelvis genom samtal om kroppen, djur och natur eller genom olika experiment</c:v>
              </c:pt>
              <c:pt idx="6">
                <c:v>…förståelse för hur egna handlingar kan påverka miljön och bidra till en hållbar utveckling</c:v>
              </c:pt>
              <c:pt idx="7">
                <c:v>Jag upplever att mitt barn får använda digitala verktyg på ett sätt som stimulerar utveckling och lärande.</c:v>
              </c:pt>
            </c:strLit>
          </c:cat>
          <c:val>
            <c:numLit>
              <c:formatCode>General</c:formatCode>
              <c:ptCount val="8"/>
              <c:pt idx="0">
                <c:v>0.727273</c:v>
              </c:pt>
              <c:pt idx="1">
                <c:v>0.636364</c:v>
              </c:pt>
              <c:pt idx="2">
                <c:v>0.818182</c:v>
              </c:pt>
              <c:pt idx="3">
                <c:v>0.818182</c:v>
              </c:pt>
              <c:pt idx="4">
                <c:v>0.727273</c:v>
              </c:pt>
              <c:pt idx="5">
                <c:v>0.727273</c:v>
              </c:pt>
              <c:pt idx="6">
                <c:v>0.636364</c:v>
              </c:pt>
              <c:pt idx="7">
                <c:v>0.727273</c:v>
              </c:pt>
            </c:numLit>
          </c:val>
        </c:ser>
        <c:gapWidth val="162"/>
        <c:axId val="54877568"/>
        <c:axId val="46285952"/>
      </c:barChart>
      <c:catAx>
        <c:axId val="54877568"/>
        <c:scaling>
          <c:orientation val="maxMin"/>
        </c:scaling>
        <c:delete val="0"/>
        <c:axPos val="l"/>
        <c:majorTickMark val="out"/>
        <c:minorTickMark val="none"/>
        <c:tickLblPos val="low"/>
        <c:spPr>
          <a:noFill/>
          <a:ln w="9525">
            <a:solidFill>
              <a:srgbClr val="7F7F7F">
                <a:alpha val="20000"/>
              </a:srgbClr>
            </a:solidFill>
            <a:round/>
            <a:prstDash val="solid"/>
          </a:ln>
        </c:spPr>
        <c:txPr>
          <a:bodyPr/>
          <a:p>
            <a:pPr>
              <a:defRPr sz="800" spc="50"/>
            </a:pPr>
          </a:p>
        </c:txPr>
        <c:crossAx val="46285952"/>
        <c:crosses val="autoZero"/>
        <c:auto val="1"/>
        <c:lblAlgn val="ctr"/>
        <c:lblOffset val="100"/>
        <c:noMultiLvlLbl val="0"/>
      </c:catAx>
      <c:valAx>
        <c:axId val="46285952"/>
        <c:scaling>
          <c:orientation val="minMax"/>
          <c:max val="1"/>
          <c:min val="0"/>
        </c:scaling>
        <c:delete val="0"/>
        <c:axPos val="b"/>
        <c:majorGridlines>
          <c:spPr>
            <a:ln w="9525">
              <a:solidFill>
                <a:srgbClr val="7F7F7F">
                  <a:alpha val="20000"/>
                </a:srgbClr>
              </a:solidFill>
              <a:round/>
              <a:prstDash val="solid"/>
            </a:ln>
            <a:effectLst/>
          </c:spPr>
        </c:majorGridlines>
        <c:numFmt sourceLinked="0" formatCode="#,##0%;#,##0%"/>
        <c:majorTickMark val="out"/>
        <c:minorTickMark val="none"/>
        <c:tickLblPos val="nextTo"/>
        <c:spPr>
          <a:noFill/>
          <a:ln>
            <a:noFill/>
          </a:ln>
        </c:spPr>
        <c:txPr>
          <a:bodyPr/>
          <a:p>
            <a:pPr>
              <a:defRPr sz="7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60.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barChart>
        <c:barDir val="bar"/>
        <c:grouping val="clustered"/>
        <c:ser>
          <c:idx val="0"/>
          <c:order val="0"/>
          <c:tx>
            <c:v>Total</c:v>
          </c:tx>
          <c:spPr>
            <a:solidFill>
              <a:srgbClr val="00695c"/>
            </a:solidFill>
            <a:ln>
              <a:solidFill>
                <a:srgbClr val="00695c"/>
              </a:solidFill>
            </a:ln>
          </c:spPr>
          <c:dPt>
            <c:idx val="0"/>
            <c:invertIfNegative val="0"/>
            <c:bubble3D val="0"/>
            <c:spPr>
              <a:solidFill>
                <a:schemeClr val="accent1"/>
              </a:solidFill>
              <a:ln>
                <a:noFill/>
              </a:ln>
            </c:spPr>
          </c:dPt>
          <c:dPt>
            <c:idx val="1"/>
            <c:invertIfNegative val="0"/>
            <c:bubble3D val="0"/>
            <c:spPr>
              <a:solidFill>
                <a:schemeClr val="accent2"/>
              </a:solidFill>
              <a:ln>
                <a:noFill/>
              </a:ln>
            </c:spPr>
          </c:dPt>
          <c:dLbls>
            <c:numFmt sourceLinked="0" formatCode="#,##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2"/>
              <c:pt idx="0">
                <c:v>…förskolan uppmuntrar mitt barn att uttrycka sina tankar och åsikter</c:v>
              </c:pt>
              <c:pt idx="1">
                <c:v>…förskolan tar hänsyn till mitt barns behov och intressen</c:v>
              </c:pt>
            </c:strLit>
          </c:cat>
          <c:val>
            <c:numLit>
              <c:formatCode>General</c:formatCode>
              <c:ptCount val="2"/>
              <c:pt idx="0">
                <c:v>0.818182</c:v>
              </c:pt>
              <c:pt idx="1">
                <c:v>0.727273</c:v>
              </c:pt>
            </c:numLit>
          </c:val>
        </c:ser>
        <c:gapWidth val="162"/>
        <c:axId val="54877568"/>
        <c:axId val="46285952"/>
      </c:barChart>
      <c:catAx>
        <c:axId val="54877568"/>
        <c:scaling>
          <c:orientation val="maxMin"/>
        </c:scaling>
        <c:delete val="0"/>
        <c:axPos val="l"/>
        <c:majorTickMark val="out"/>
        <c:minorTickMark val="none"/>
        <c:tickLblPos val="low"/>
        <c:spPr>
          <a:noFill/>
          <a:ln w="9525">
            <a:solidFill>
              <a:srgbClr val="7F7F7F">
                <a:alpha val="20000"/>
              </a:srgbClr>
            </a:solidFill>
            <a:round/>
            <a:prstDash val="solid"/>
          </a:ln>
        </c:spPr>
        <c:txPr>
          <a:bodyPr/>
          <a:p>
            <a:pPr>
              <a:defRPr sz="800" spc="50"/>
            </a:pPr>
          </a:p>
        </c:txPr>
        <c:crossAx val="46285952"/>
        <c:crosses val="autoZero"/>
        <c:auto val="1"/>
        <c:lblAlgn val="ctr"/>
        <c:lblOffset val="100"/>
        <c:noMultiLvlLbl val="0"/>
      </c:catAx>
      <c:valAx>
        <c:axId val="46285952"/>
        <c:scaling>
          <c:orientation val="minMax"/>
          <c:max val="1"/>
          <c:min val="0"/>
        </c:scaling>
        <c:delete val="0"/>
        <c:axPos val="b"/>
        <c:majorGridlines>
          <c:spPr>
            <a:ln w="9525">
              <a:solidFill>
                <a:srgbClr val="7F7F7F">
                  <a:alpha val="20000"/>
                </a:srgbClr>
              </a:solidFill>
              <a:round/>
              <a:prstDash val="solid"/>
            </a:ln>
            <a:effectLst/>
          </c:spPr>
        </c:majorGridlines>
        <c:numFmt sourceLinked="0" formatCode="#,##0%;#,##0%"/>
        <c:majorTickMark val="out"/>
        <c:minorTickMark val="none"/>
        <c:tickLblPos val="nextTo"/>
        <c:spPr>
          <a:noFill/>
          <a:ln>
            <a:noFill/>
          </a:ln>
        </c:spPr>
        <c:txPr>
          <a:bodyPr/>
          <a:p>
            <a:pPr>
              <a:defRPr sz="7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61.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barChart>
        <c:barDir val="bar"/>
        <c:grouping val="clustered"/>
        <c:ser>
          <c:idx val="0"/>
          <c:order val="0"/>
          <c:tx>
            <c:v>Total</c:v>
          </c:tx>
          <c:spPr>
            <a:solidFill>
              <a:srgbClr val="00695c"/>
            </a:solidFill>
            <a:ln>
              <a:solidFill>
                <a:srgbClr val="00695c"/>
              </a:solidFill>
            </a:ln>
          </c:spPr>
          <c:dPt>
            <c:idx val="0"/>
            <c:invertIfNegative val="0"/>
            <c:bubble3D val="0"/>
            <c:spPr>
              <a:solidFill>
                <a:schemeClr val="accent1"/>
              </a:solidFill>
              <a:ln>
                <a:noFill/>
              </a:ln>
            </c:spPr>
          </c:dPt>
          <c:dPt>
            <c:idx val="1"/>
            <c:invertIfNegative val="0"/>
            <c:bubble3D val="0"/>
            <c:spPr>
              <a:solidFill>
                <a:schemeClr val="accent2"/>
              </a:solidFill>
              <a:ln>
                <a:noFill/>
              </a:ln>
            </c:spPr>
          </c:dPt>
          <c:dPt>
            <c:idx val="2"/>
            <c:invertIfNegative val="0"/>
            <c:bubble3D val="0"/>
            <c:spPr>
              <a:solidFill>
                <a:schemeClr val="accent3"/>
              </a:solidFill>
              <a:ln>
                <a:noFill/>
              </a:ln>
            </c:spPr>
          </c:dPt>
          <c:dPt>
            <c:idx val="3"/>
            <c:invertIfNegative val="0"/>
            <c:bubble3D val="0"/>
            <c:spPr>
              <a:solidFill>
                <a:schemeClr val="accent4"/>
              </a:solidFill>
              <a:ln>
                <a:noFill/>
              </a:ln>
            </c:spPr>
          </c:dPt>
          <c:dPt>
            <c:idx val="4"/>
            <c:invertIfNegative val="0"/>
            <c:bubble3D val="0"/>
            <c:spPr>
              <a:solidFill>
                <a:schemeClr val="accent5"/>
              </a:solidFill>
              <a:ln>
                <a:noFill/>
              </a:ln>
            </c:spPr>
          </c:dPt>
          <c:dLbls>
            <c:numFmt sourceLinked="0" formatCode="#,##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5"/>
              <c:pt idx="0">
                <c:v>…förskolan tar hänsyn till den information jag förmedlar om mitt barn, till exempel om barnets mående, familjesituation eller utveckling</c:v>
              </c:pt>
              <c:pt idx="1">
                <c:v>…förskolan informerar om mål och innehåll i utbildningen</c:v>
              </c:pt>
              <c:pt idx="2">
                <c:v>…utvecklingssamtalet ger mig möjlighet till en god dialog kring mitt barns trivsel, utveckling och lärande</c:v>
              </c:pt>
              <c:pt idx="3">
                <c:v>Jag känner mig välkommen att ställa frågor och komma med synpunkter</c:v>
              </c:pt>
              <c:pt idx="4">
                <c:v>Jag känner mig trygg med att mitt barn blir väl omhändertaget på förskolan.</c:v>
              </c:pt>
            </c:strLit>
          </c:cat>
          <c:val>
            <c:numLit>
              <c:formatCode>General</c:formatCode>
              <c:ptCount val="5"/>
              <c:pt idx="0">
                <c:v>0.909091</c:v>
              </c:pt>
              <c:pt idx="1">
                <c:v>0.545455</c:v>
              </c:pt>
              <c:pt idx="2">
                <c:v>0.727273</c:v>
              </c:pt>
              <c:pt idx="3">
                <c:v>0.818182</c:v>
              </c:pt>
              <c:pt idx="4">
                <c:v>0.909091</c:v>
              </c:pt>
            </c:numLit>
          </c:val>
        </c:ser>
        <c:gapWidth val="162"/>
        <c:axId val="54877568"/>
        <c:axId val="46285952"/>
      </c:barChart>
      <c:catAx>
        <c:axId val="54877568"/>
        <c:scaling>
          <c:orientation val="maxMin"/>
        </c:scaling>
        <c:delete val="0"/>
        <c:axPos val="l"/>
        <c:majorTickMark val="out"/>
        <c:minorTickMark val="none"/>
        <c:tickLblPos val="low"/>
        <c:spPr>
          <a:noFill/>
          <a:ln w="9525">
            <a:solidFill>
              <a:srgbClr val="7F7F7F">
                <a:alpha val="20000"/>
              </a:srgbClr>
            </a:solidFill>
            <a:round/>
            <a:prstDash val="solid"/>
          </a:ln>
        </c:spPr>
        <c:txPr>
          <a:bodyPr/>
          <a:p>
            <a:pPr>
              <a:defRPr sz="800" spc="50"/>
            </a:pPr>
          </a:p>
        </c:txPr>
        <c:crossAx val="46285952"/>
        <c:crosses val="autoZero"/>
        <c:auto val="1"/>
        <c:lblAlgn val="ctr"/>
        <c:lblOffset val="100"/>
        <c:noMultiLvlLbl val="0"/>
      </c:catAx>
      <c:valAx>
        <c:axId val="46285952"/>
        <c:scaling>
          <c:orientation val="minMax"/>
          <c:max val="1"/>
          <c:min val="0"/>
        </c:scaling>
        <c:delete val="0"/>
        <c:axPos val="b"/>
        <c:majorGridlines>
          <c:spPr>
            <a:ln w="9525">
              <a:solidFill>
                <a:srgbClr val="7F7F7F">
                  <a:alpha val="20000"/>
                </a:srgbClr>
              </a:solidFill>
              <a:round/>
              <a:prstDash val="solid"/>
            </a:ln>
            <a:effectLst/>
          </c:spPr>
        </c:majorGridlines>
        <c:numFmt sourceLinked="0" formatCode="#,##0%;#,##0%"/>
        <c:majorTickMark val="out"/>
        <c:minorTickMark val="none"/>
        <c:tickLblPos val="nextTo"/>
        <c:spPr>
          <a:noFill/>
          <a:ln>
            <a:noFill/>
          </a:ln>
        </c:spPr>
        <c:txPr>
          <a:bodyPr/>
          <a:p>
            <a:pPr>
              <a:defRPr sz="7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62.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barChart>
        <c:barDir val="bar"/>
        <c:grouping val="clustered"/>
        <c:ser>
          <c:idx val="0"/>
          <c:order val="0"/>
          <c:tx>
            <c:v>Total</c:v>
          </c:tx>
          <c:spPr>
            <a:solidFill>
              <a:srgbClr val="00695c"/>
            </a:solidFill>
            <a:ln>
              <a:solidFill>
                <a:srgbClr val="00695c"/>
              </a:solidFill>
            </a:ln>
          </c:spPr>
          <c:dPt>
            <c:idx val="0"/>
            <c:invertIfNegative val="0"/>
            <c:bubble3D val="0"/>
            <c:spPr>
              <a:solidFill>
                <a:schemeClr val="accent1"/>
              </a:solidFill>
              <a:ln>
                <a:noFill/>
              </a:ln>
            </c:spPr>
          </c:dPt>
          <c:dPt>
            <c:idx val="1"/>
            <c:invertIfNegative val="0"/>
            <c:bubble3D val="0"/>
            <c:spPr>
              <a:solidFill>
                <a:schemeClr val="accent2"/>
              </a:solidFill>
              <a:ln>
                <a:noFill/>
              </a:ln>
            </c:spPr>
          </c:dPt>
          <c:dLbls>
            <c:numFmt sourceLinked="0" formatCode="#,##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2"/>
              <c:pt idx="0">
                <c:v>Jag är nöjd med mitt barns förskola.</c:v>
              </c:pt>
              <c:pt idx="1">
                <c:v>Jag kan rekommendera mitt barns förskola till andra vårdnadshavare.</c:v>
              </c:pt>
            </c:strLit>
          </c:cat>
          <c:val>
            <c:numLit>
              <c:formatCode>General</c:formatCode>
              <c:ptCount val="2"/>
              <c:pt idx="0">
                <c:v>0.727273</c:v>
              </c:pt>
              <c:pt idx="1">
                <c:v>0.818182</c:v>
              </c:pt>
            </c:numLit>
          </c:val>
        </c:ser>
        <c:gapWidth val="162"/>
        <c:axId val="54877568"/>
        <c:axId val="46285952"/>
      </c:barChart>
      <c:catAx>
        <c:axId val="54877568"/>
        <c:scaling>
          <c:orientation val="maxMin"/>
        </c:scaling>
        <c:delete val="0"/>
        <c:axPos val="l"/>
        <c:majorTickMark val="out"/>
        <c:minorTickMark val="none"/>
        <c:tickLblPos val="low"/>
        <c:spPr>
          <a:noFill/>
          <a:ln w="9525">
            <a:solidFill>
              <a:srgbClr val="7F7F7F">
                <a:alpha val="20000"/>
              </a:srgbClr>
            </a:solidFill>
            <a:round/>
            <a:prstDash val="solid"/>
          </a:ln>
        </c:spPr>
        <c:txPr>
          <a:bodyPr/>
          <a:p>
            <a:pPr>
              <a:defRPr sz="800" spc="50"/>
            </a:pPr>
          </a:p>
        </c:txPr>
        <c:crossAx val="46285952"/>
        <c:crosses val="autoZero"/>
        <c:auto val="1"/>
        <c:lblAlgn val="ctr"/>
        <c:lblOffset val="100"/>
        <c:noMultiLvlLbl val="0"/>
      </c:catAx>
      <c:valAx>
        <c:axId val="46285952"/>
        <c:scaling>
          <c:orientation val="minMax"/>
          <c:max val="1"/>
          <c:min val="0"/>
        </c:scaling>
        <c:delete val="0"/>
        <c:axPos val="b"/>
        <c:majorGridlines>
          <c:spPr>
            <a:ln w="9525">
              <a:solidFill>
                <a:srgbClr val="7F7F7F">
                  <a:alpha val="20000"/>
                </a:srgbClr>
              </a:solidFill>
              <a:round/>
              <a:prstDash val="solid"/>
            </a:ln>
            <a:effectLst/>
          </c:spPr>
        </c:majorGridlines>
        <c:numFmt sourceLinked="0" formatCode="#,##0%;#,##0%"/>
        <c:majorTickMark val="out"/>
        <c:minorTickMark val="none"/>
        <c:tickLblPos val="nextTo"/>
        <c:spPr>
          <a:noFill/>
          <a:ln>
            <a:noFill/>
          </a:ln>
        </c:spPr>
        <c:txPr>
          <a:bodyPr/>
          <a:p>
            <a:pPr>
              <a:defRPr sz="7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HeaderCenter">
            <a:extLst>
              <a:ext uri="{FF2B5EF4-FFF2-40B4-BE49-F238E27FC236}">
                <a16:creationId xmlns:a16="http://schemas.microsoft.com/office/drawing/2014/main" id="{800ECFAC-0FCA-4213-93C8-00F3A777F06F}"/>
              </a:ext>
            </a:extLst>
          </p:cNvPr>
          <p:cNvSpPr>
            <a:spLocks noGrp="1"/>
          </p:cNvSpPr>
          <p:nvPr>
            <p:ph type="ctrTitle"/>
          </p:nvPr>
        </p:nvSpPr>
        <p:spPr/>
        <p:txBody>
          <a:bodyPr/>
          <a:lstStyle/>
          <a:p>
            <a:r>
              <a:rPr lang="sv-SE" sz="2667" b="1" kern="0" noProof="1">
                <a:latin typeface="Arial Black" charset="0"/>
                <a:ea typeface="Verdana" panose="020B0604030504040204" pitchFamily="34" charset="0"/>
                <a:cs typeface="Arial Black" charset="0"/>
              </a:rPr>
              <a:t>Regiongemensam enkät i förskola/pedagogisk omsorg 2024</a:t>
            </a:r>
          </a:p>
        </p:txBody>
      </p:sp>
      <p:sp>
        <p:nvSpPr>
          <p:cNvPr id="3" name="Title1Center">
            <a:extLst>
              <a:ext uri="{FF2B5EF4-FFF2-40B4-BE49-F238E27FC236}">
                <a16:creationId xmlns:a16="http://schemas.microsoft.com/office/drawing/2014/main" id="{BBFC098D-6D62-4F23-A728-CACC2AA3B914}"/>
              </a:ext>
            </a:extLst>
          </p:cNvPr>
          <p:cNvSpPr>
            <a:spLocks noGrp="1"/>
          </p:cNvSpPr>
          <p:nvPr>
            <p:ph type="body" sz="quarter" idx="11"/>
          </p:nvPr>
        </p:nvSpPr>
        <p:spPr>
          <a:xfrm>
            <a:off x="1847171" y="2866577"/>
            <a:ext cx="6055604" cy="632259"/>
          </a:xfrm>
        </p:spPr>
        <p:txBody>
          <a:bodyPr/>
          <a:lstStyle/>
          <a:p>
            <a:r>
              <a:rPr lang="sv-SE" dirty="0" err="1"/>
              <a:t>Rapport för: </a:t>
            </a:r>
            <a:br>
              <a:rPr lang="sv-SE" dirty="0" err="1"/>
            </a:br>
            <a:r>
              <a:rPr lang="sv-SE" dirty="0" err="1"/>
              <a:t>Zebran</a:t>
            </a:r>
          </a:p>
        </p:txBody>
      </p:sp>
      <p:sp>
        <p:nvSpPr>
          <p:cNvPr id="5" name="Title2Center">
            <a:extLst>
              <a:ext uri="{FF2B5EF4-FFF2-40B4-BE49-F238E27FC236}">
                <a16:creationId xmlns:a16="http://schemas.microsoft.com/office/drawing/2014/main" id="{B9EC736E-27BB-465F-93AC-7AA8992A2536}"/>
              </a:ext>
            </a:extLst>
          </p:cNvPr>
          <p:cNvSpPr>
            <a:spLocks noGrp="1"/>
          </p:cNvSpPr>
          <p:nvPr>
            <p:ph type="body" sz="quarter" idx="12"/>
          </p:nvPr>
        </p:nvSpPr>
        <p:spPr/>
        <p:txBody>
          <a:bodyPr/>
          <a:lstStyle/>
          <a:p>
            <a:r>
              <a:rPr lang="sv-SE"/>
              <a:t>Grundurval</a:t>
            </a:r>
          </a:p>
        </p:txBody>
      </p:sp>
      <p:pic>
        <p:nvPicPr>
          <p:cNvPr id="6" name="Bildobjekt 5">
            <a:extLst>
              <a:ext uri="{FF2B5EF4-FFF2-40B4-BE49-F238E27FC236}">
                <a16:creationId xmlns:a16="http://schemas.microsoft.com/office/drawing/2014/main" id="{E0FA3152-51D7-4363-BF6E-6923B8333564}"/>
              </a:ext>
            </a:extLst>
          </p:cNvPr>
          <p:cNvPicPr>
            <a:picLocks noChangeAspect="1"/>
          </p:cNvPicPr>
          <p:nvPr/>
        </p:nvPicPr>
        <p:blipFill>
          <a:blip r:embed="Re1b5c71cdf12440d">
            <a:extLst>
              <a:ext uri="{BEBA8EAE-BF5A-486C-A8C5-ECC9F3942E4B}">
                <a14:imgProps xmlns:a14="http://schemas.microsoft.com/office/drawing/2010/main">
                  <a14:imgLayer r:embed="rId3">
                    <a14:imgEffect>
                      <a14:brightnessContrast bright="40000" contrast="-40000"/>
                    </a14:imgEffect>
                  </a14:imgLayer>
                </a14:imgProps>
              </a:ext>
              <a:ext uri="{28A0092B-C50C-407E-A947-70E740481C1C}">
                <a14:useLocalDpi xmlns:a14="http://schemas.microsoft.com/office/drawing/2010/main" val="0"/>
              </a:ext>
            </a:extLst>
          </a:blip>
          <a:stretch>
            <a:fillRect/>
          </a:stretch>
        </p:blipFill>
        <p:spPr>
          <a:xfrm>
            <a:off x="7737878" y="4519073"/>
            <a:ext cx="1143014" cy="402318"/>
          </a:xfrm>
          <a:prstGeom prst="rect">
            <a:avLst/>
          </a:prstGeom>
        </p:spPr>
      </p:pic>
      <p:grpSp>
        <p:nvGrpSpPr>
          <p:cNvPr id="60" name="BodyFooter"/>
          <p:cNvGrpSpPr/>
          <p:nvPr/>
        </p:nvGrpSpPr>
        <p:grpSpPr>
          <a:xfrm>
            <a:off x="720000" y="5040000"/>
            <a:ext cx="7704000" cy="518400"/>
            <a:chOff x="720000" y="5040000"/>
            <a:chExt cx="7704000" cy="518400"/>
          </a:xfrm>
        </p:grpSpPr>
        <p:sp>
          <p:nvSpPr>
            <p:cNvPr id="61" name="BodyFooterCenter"/>
            <p:cNvSpPr txBox="1"/>
            <p:nvPr/>
          </p:nvSpPr>
          <p:spPr>
            <a:xfrm>
              <a:off y="5040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grpSp>
        <p:nvGrpSpPr>
          <p:cNvPr id="5000" name="BodyContent"/>
          <p:cNvGrpSpPr/>
          <p:nvPr/>
        </p:nvGrpSpPr>
        <p:grpSpPr>
          <a:xfrm>
            <a:off x="720000" y="900000"/>
            <a:ext cx="7740000" cy="2700000"/>
            <a:chOff x="720000" y="900000"/>
            <a:chExt cx="7740000" cy="2700000"/>
          </a:xfrm>
        </p:grpSpPr>
        <p:graphicFrame>
          <p:nvGraphicFramePr>
            <p:cNvPr id="5002" name="BodyContentTable"/>
            <p:cNvGraphicFramePr>
              <a:graphicFrameLocks/>
            </p:cNvGraphicFramePr>
            <p:nvPr/>
          </p:nvGraphicFramePr>
          <p:xfrm>
            <a:off x="720000" y="900000"/>
            <a:ext cx="7740000" cy="2700000"/>
          </p:xfrm>
          <a:graphic>
            <a:graphicData uri="http://schemas.openxmlformats.org/drawingml/2006/table">
              <a:tbl>
                <a:tblPr>
</a:tblPr>
                <a:tblGrid>
                  <a:gridCol w="1572405"/>
                </a:tblGrid>
                <a:tr h="351649">
                  <a:tc>
                    <a:tcPr marL="0" marR="0" marT="0" marB="0">
                      <a:lnL>
                        <a:noFill/>
                      </a:lnL>
                      <a:lnR>
                        <a:noFill/>
                      </a:lnR>
                      <a:lnT>
                        <a:noFill/>
                      </a:lnT>
                      <a:lnB>
                        <a:noFill/>
                      </a:lnB>
                    </a:tcPr>
                  </a:tc>
                </a:tr>
              </a:tbl>
            </a:graphicData>
          </a:graphic>
        </p:graphicFrame>
      </p:grpSp>
    </p:spTree>
    <p:extLst>
      <p:ext uri="{BB962C8B-B14F-4D97-AF65-F5344CB8AC3E}">
        <p14:creationId xmlns:p14="http://schemas.microsoft.com/office/powerpoint/2010/main" val="270962082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Innehållsförteckning</a:t>
            </a:r>
          </a:p>
        </p:txBody>
      </p:sp>
      <p:sp>
        <p:nvSpPr>
          <p:cNvPr id="3" name="FooterLeft">
            <a:extLst>
              <a:ext uri="{FF2B5EF4-FFF2-40B4-BE49-F238E27FC236}">
                <a16:creationId xmlns:a16="http://schemas.microsoft.com/office/drawing/2014/main" id="{D2F3A891-8A71-4247-9874-550F7C71A635}"/>
              </a:ext>
            </a:extLst>
          </p:cNvPr>
          <p:cNvSpPr txBox="1"/>
          <p:nvPr/>
        </p:nvSpPr>
        <p:spPr>
          <a:xfrm>
            <a:off x="503518" y="4549598"/>
            <a:ext cx="5453298" cy="246221"/>
          </a:xfrm>
          <a:prstGeom prst="rect">
            <a:avLst/>
          </a:prstGeom>
          <a:noFill/>
        </p:spPr>
        <p:txBody>
          <a:bodyPr wrap="square" rtlCol="0">
            <a:spAutoFit/>
          </a:bodyPr>
          <a:lstStyle/>
          <a:p>
            <a:r>
              <a:rPr lang="sv-SE" sz="1000" dirty="0">
                <a:latin typeface="Consolas" panose="020B0609020204030204" pitchFamily="49" charset="0"/>
              </a:rPr>
              <a:t>Zebran</a:t>
            </a:r>
            <a:r>
              <a:rPr lang="sv-SE" sz="1000" dirty="0">
                <a:latin typeface="Consolas" panose="020B0609020204030204" pitchFamily="49" charset="0"/>
              </a:rPr>
              <a:t> | Svarsfrekvens </a:t>
            </a:r>
            <a:r>
              <a:rPr lang="sv-SE" sz="1000" dirty="0">
                <a:latin typeface="Consolas" panose="020B0609020204030204" pitchFamily="49" charset="0"/>
              </a:rPr>
              <a:t>61%</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ce7f89473c464ced">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graphicFrame>
        <p:nvGraphicFramePr>
          <p:cNvPr id="7" name="Tabell 6">
            <a:extLst>
              <a:ext uri="{FF2B5EF4-FFF2-40B4-BE49-F238E27FC236}">
                <a16:creationId xmlns:a16="http://schemas.microsoft.com/office/drawing/2014/main" id="{FC86CDF9-236B-46BA-A49F-51F86AE2F183}"/>
              </a:ext>
            </a:extLst>
          </p:cNvPr>
          <p:cNvGraphicFramePr>
            <a:graphicFrameLocks noGrp="1"/>
          </p:cNvGraphicFramePr>
          <p:nvPr>
            <p:extLst>
              <p:ext uri="{D42A27DB-BD31-4B8C-83A1-F6EECF244321}">
                <p14:modId xmlns:p14="http://schemas.microsoft.com/office/powerpoint/2010/main" val="3524337425"/>
              </p:ext>
            </p:extLst>
          </p:nvPr>
        </p:nvGraphicFramePr>
        <p:xfrm>
          <a:off x="678263" y="903520"/>
          <a:ext cx="3403880" cy="3479084"/>
        </p:xfrm>
        <a:graphic>
          <a:graphicData uri="http://schemas.openxmlformats.org/drawingml/2006/table">
            <a:tbl>
              <a:tblPr>
                <a:tableStyleId>{793D81CF-94F2-401A-BA57-92F5A7B2D0C5}</a:tableStyleId>
              </a:tblPr>
              <a:tblGrid>
                <a:gridCol w="2961316">
                  <a:extLst>
                    <a:ext uri="{9D8B030D-6E8A-4147-A177-3AD203B41FA5}">
                      <a16:colId xmlns:a16="http://schemas.microsoft.com/office/drawing/2014/main" val="1250180011"/>
                    </a:ext>
                  </a:extLst>
                </a:gridCol>
                <a:gridCol w="442564">
                  <a:extLst>
                    <a:ext uri="{9D8B030D-6E8A-4147-A177-3AD203B41FA5}">
                      <a16:colId xmlns:a16="http://schemas.microsoft.com/office/drawing/2014/main" val="3336228349"/>
                    </a:ext>
                  </a:extLst>
                </a:gridCol>
              </a:tblGrid>
              <a:tr h="204652">
                <a:tc>
                  <a:txBody>
                    <a:bodyPr/>
                    <a:lstStyle/>
                    <a:p>
                      <a:pPr algn="l" fontAlgn="b"/>
                      <a:r>
                        <a:rPr lang="sv-SE" sz="1000" b="0" u="none" strike="noStrike" kern="1200" dirty="0">
                          <a:solidFill>
                            <a:srgbClr val="000000"/>
                          </a:solidFill>
                          <a:effectLst/>
                          <a:latin typeface="Consolas" panose="020B0609020204030204" pitchFamily="49" charset="0"/>
                          <a:ea typeface="+mn-ea"/>
                          <a:cs typeface="+mn-cs"/>
                        </a:rPr>
                        <a:t>Om undersökningen</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sv-SE" sz="1000" b="0" u="none" strike="noStrike" kern="1200" dirty="0">
                          <a:solidFill>
                            <a:srgbClr val="000000"/>
                          </a:solidFill>
                          <a:effectLst/>
                          <a:latin typeface="Consolas" panose="020B0609020204030204" pitchFamily="49" charset="0"/>
                          <a:ea typeface="+mn-ea"/>
                          <a:cs typeface="+mn-cs"/>
                        </a:rPr>
                        <a:t>3</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118258160"/>
                  </a:ext>
                </a:extLst>
              </a:tr>
              <a:tr h="204652">
                <a:tc>
                  <a:txBody>
                    <a:bodyPr/>
                    <a:lstStyle/>
                    <a:p>
                      <a:pPr algn="l" fontAlgn="b"/>
                      <a:r>
                        <a:rPr lang="sv-SE" sz="1000" b="0" u="none" strike="noStrike" kern="1200" dirty="0">
                          <a:solidFill>
                            <a:srgbClr val="000000"/>
                          </a:solidFill>
                          <a:effectLst/>
                          <a:latin typeface="Consolas" panose="020B0609020204030204" pitchFamily="49" charset="0"/>
                          <a:ea typeface="+mn-ea"/>
                          <a:cs typeface="+mn-cs"/>
                        </a:rPr>
                        <a:t>Bakgrundsfrågor</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sv-SE" sz="1000" b="0" u="none" strike="noStrike" kern="1200" dirty="0">
                          <a:solidFill>
                            <a:srgbClr val="000000"/>
                          </a:solidFill>
                          <a:effectLst/>
                          <a:latin typeface="Consolas" panose="020B0609020204030204" pitchFamily="49" charset="0"/>
                          <a:ea typeface="+mn-ea"/>
                          <a:cs typeface="+mn-cs"/>
                        </a:rPr>
                        <a:t>4</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003740478"/>
                  </a:ext>
                </a:extLst>
              </a:tr>
              <a:tr h="204652">
                <a:tc>
                  <a:txBody>
                    <a:bodyPr/>
                    <a:lstStyle/>
                    <a:p>
                      <a:pPr lvl="0" algn="l" fontAlgn="b"/>
                      <a:r>
                        <a:rPr lang="sv-SE" sz="1000" b="0" u="none" strike="noStrike" kern="1200" dirty="0">
                          <a:solidFill>
                            <a:srgbClr val="000000"/>
                          </a:solidFill>
                          <a:effectLst/>
                          <a:latin typeface="Consolas" panose="020B0609020204030204" pitchFamily="49" charset="0"/>
                          <a:ea typeface="+mn-ea"/>
                          <a:cs typeface="+mn-cs"/>
                        </a:rPr>
                        <a:t>Jämförelsevärden per frågeområde</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lvl="0" algn="r" fontAlgn="b"/>
                      <a:r>
                        <a:rPr lang="sv-SE" sz="1000" b="0" u="none" strike="noStrike" kern="1200" dirty="0">
                          <a:solidFill>
                            <a:srgbClr val="000000"/>
                          </a:solidFill>
                          <a:effectLst/>
                          <a:latin typeface="Consolas" panose="020B0609020204030204" pitchFamily="49" charset="0"/>
                          <a:ea typeface="+mn-ea"/>
                          <a:cs typeface="+mn-cs"/>
                        </a:rPr>
                        <a:t>5</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445609752"/>
                  </a:ext>
                </a:extLst>
              </a:tr>
              <a:tr h="204652">
                <a:tc>
                  <a:txBody>
                    <a:bodyPr/>
                    <a:lstStyle/>
                    <a:p>
                      <a:pPr marL="0" algn="l" defTabSz="914400" rtl="0" eaLnBrk="1" fontAlgn="b" latinLnBrk="0" hangingPunct="1"/>
                      <a:r>
                        <a:rPr lang="sv-SE" sz="1000" b="0" u="none" strike="noStrike" kern="1200" dirty="0">
                          <a:solidFill>
                            <a:srgbClr val="000000"/>
                          </a:solidFill>
                          <a:effectLst/>
                          <a:latin typeface="Consolas" panose="020B0609020204030204" pitchFamily="49" charset="0"/>
                          <a:ea typeface="+mn-ea"/>
                          <a:cs typeface="+mn-cs"/>
                        </a:rPr>
                        <a:t>Högst andel höga betyg</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r" defTabSz="914400" rtl="0" eaLnBrk="1" fontAlgn="b" latinLnBrk="0" hangingPunct="1"/>
                      <a:r>
                        <a:rPr lang="sv-SE" sz="1000" b="0" u="none" strike="noStrike" kern="1200" dirty="0">
                          <a:solidFill>
                            <a:srgbClr val="000000"/>
                          </a:solidFill>
                          <a:effectLst/>
                          <a:latin typeface="Consolas" panose="020B0609020204030204" pitchFamily="49" charset="0"/>
                          <a:ea typeface="+mn-ea"/>
                          <a:cs typeface="+mn-cs"/>
                        </a:rPr>
                        <a:t>6</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224229260"/>
                  </a:ext>
                </a:extLst>
              </a:tr>
              <a:tr h="204652">
                <a:tc>
                  <a:txBody>
                    <a:bodyPr/>
                    <a:lstStyle/>
                    <a:p>
                      <a:pPr algn="l" fontAlgn="b"/>
                      <a:r>
                        <a:rPr lang="sv-SE" sz="1000" b="0" u="none" strike="noStrike" kern="1200" dirty="0">
                          <a:solidFill>
                            <a:srgbClr val="000000"/>
                          </a:solidFill>
                          <a:effectLst/>
                          <a:latin typeface="Consolas" panose="020B0609020204030204" pitchFamily="49" charset="0"/>
                          <a:ea typeface="+mn-ea"/>
                          <a:cs typeface="+mn-cs"/>
                        </a:rPr>
                        <a:t>Högst andel låga betyg</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sv-SE" sz="1000" b="0" u="none" strike="noStrike" kern="1200" dirty="0">
                          <a:solidFill>
                            <a:srgbClr val="000000"/>
                          </a:solidFill>
                          <a:effectLst/>
                          <a:latin typeface="Consolas" panose="020B0609020204030204" pitchFamily="49" charset="0"/>
                          <a:ea typeface="+mn-ea"/>
                          <a:cs typeface="+mn-cs"/>
                        </a:rPr>
                        <a:t>7</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336304523"/>
                  </a:ext>
                </a:extLst>
              </a:tr>
              <a:tr h="204652">
                <a:tc>
                  <a:txBody>
                    <a:bodyPr/>
                    <a:lstStyle/>
                    <a:p>
                      <a:pPr algn="l" rtl="0" fontAlgn="t"/>
                      <a:r>
                        <a:rPr lang="sv-SE" sz="1000" b="0" u="none" strike="noStrike" kern="1200" dirty="0">
                          <a:solidFill>
                            <a:srgbClr val="000000"/>
                          </a:solidFill>
                          <a:effectLst/>
                          <a:latin typeface="Consolas" panose="020B0609020204030204" pitchFamily="49" charset="0"/>
                          <a:ea typeface="+mn-ea"/>
                          <a:cs typeface="+mn-cs"/>
                        </a:rPr>
                        <a:t>Högst andel vet ej</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rtl="0" fontAlgn="t"/>
                      <a:r>
                        <a:rPr lang="sv-SE" sz="1000" b="0" u="none" strike="noStrike" kern="1200" dirty="0">
                          <a:solidFill>
                            <a:srgbClr val="000000"/>
                          </a:solidFill>
                          <a:effectLst/>
                          <a:latin typeface="Consolas" panose="020B0609020204030204" pitchFamily="49" charset="0"/>
                          <a:ea typeface="+mn-ea"/>
                          <a:cs typeface="+mn-cs"/>
                        </a:rPr>
                        <a:t>8</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943715062"/>
                  </a:ext>
                </a:extLst>
              </a:tr>
              <a:tr h="204652">
                <a:tc>
                  <a:txBody>
                    <a:bodyPr/>
                    <a:lstStyle/>
                    <a:p>
                      <a:pPr algn="l" rtl="0" fontAlgn="t"/>
                      <a:r>
                        <a:rPr lang="sv-SE" sz="1000" b="0" u="none" strike="noStrike" kern="1200" dirty="0">
                          <a:solidFill>
                            <a:srgbClr val="000000"/>
                          </a:solidFill>
                          <a:effectLst/>
                          <a:latin typeface="Consolas" panose="020B0609020204030204" pitchFamily="49" charset="0"/>
                          <a:ea typeface="+mn-ea"/>
                          <a:cs typeface="+mn-cs"/>
                        </a:rPr>
                        <a:t>Resultat per fråga</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rtl="0" fontAlgn="t"/>
                      <a:r>
                        <a:rPr lang="sv-SE" sz="1000" b="0" u="none" strike="noStrike" kern="1200" dirty="0">
                          <a:solidFill>
                            <a:srgbClr val="000000"/>
                          </a:solidFill>
                          <a:effectLst/>
                          <a:latin typeface="Consolas" panose="020B0609020204030204" pitchFamily="49" charset="0"/>
                          <a:ea typeface="+mn-ea"/>
                          <a:cs typeface="+mn-cs"/>
                        </a:rPr>
                        <a:t>9</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310309675"/>
                  </a:ext>
                </a:extLst>
              </a:tr>
              <a:tr h="204652">
                <a:tc>
                  <a:txBody>
                    <a:bodyPr/>
                    <a:lstStyle/>
                    <a:p>
                      <a:pPr marL="342870" lvl="1" algn="l" defTabSz="685741" rtl="0" eaLnBrk="1" fontAlgn="t" latinLnBrk="0" hangingPunct="1"/>
                      <a:r>
                        <a:rPr lang="sv-SE" sz="800" b="0" u="none" strike="noStrike" kern="1200" dirty="0">
                          <a:solidFill>
                            <a:srgbClr val="000000"/>
                          </a:solidFill>
                          <a:effectLst/>
                          <a:latin typeface="Consolas" panose="020B0609020204030204" pitchFamily="49" charset="0"/>
                          <a:ea typeface="+mn-ea"/>
                          <a:cs typeface="+mn-cs"/>
                        </a:rPr>
                        <a:t>Normer och värden</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r" defTabSz="685741" rtl="0" eaLnBrk="1" fontAlgn="t" latinLnBrk="0" hangingPunct="1"/>
                      <a:r>
                        <a:rPr lang="sv-SE" sz="800" b="0" u="none" strike="noStrike" kern="1200" dirty="0">
                          <a:solidFill>
                            <a:srgbClr val="000000"/>
                          </a:solidFill>
                          <a:effectLst/>
                          <a:latin typeface="Consolas" panose="020B0609020204030204" pitchFamily="49" charset="0"/>
                          <a:ea typeface="+mn-ea"/>
                          <a:cs typeface="+mn-cs"/>
                        </a:rPr>
                        <a:t>9</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724739904"/>
                  </a:ext>
                </a:extLst>
              </a:tr>
              <a:tr h="204652">
                <a:tc>
                  <a:txBody>
                    <a:bodyPr/>
                    <a:lstStyle/>
                    <a:p>
                      <a:pPr marL="342870" lvl="1" algn="l" defTabSz="685741" rtl="0" eaLnBrk="1" fontAlgn="t" latinLnBrk="0" hangingPunct="1"/>
                      <a:r>
                        <a:rPr lang="sv-SE" sz="800" b="0" u="none" strike="noStrike" kern="1200" dirty="0">
                          <a:solidFill>
                            <a:srgbClr val="000000"/>
                          </a:solidFill>
                          <a:effectLst/>
                          <a:latin typeface="Consolas" panose="020B0609020204030204" pitchFamily="49" charset="0"/>
                          <a:ea typeface="+mn-ea"/>
                          <a:cs typeface="+mn-cs"/>
                        </a:rPr>
                        <a:t>Värdegrund och uppdrag</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r" defTabSz="685741" rtl="0" eaLnBrk="1" fontAlgn="t" latinLnBrk="0" hangingPunct="1"/>
                      <a:r>
                        <a:rPr lang="sv-SE" sz="800" b="0" u="none" strike="noStrike" kern="1200" dirty="0">
                          <a:solidFill>
                            <a:srgbClr val="000000"/>
                          </a:solidFill>
                          <a:effectLst/>
                          <a:latin typeface="Consolas" panose="020B0609020204030204" pitchFamily="49" charset="0"/>
                          <a:ea typeface="+mn-ea"/>
                          <a:cs typeface="+mn-cs"/>
                        </a:rPr>
                        <a:t>12</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66712350"/>
                  </a:ext>
                </a:extLst>
              </a:tr>
              <a:tr h="204652">
                <a:tc>
                  <a:txBody>
                    <a:bodyPr/>
                    <a:lstStyle/>
                    <a:p>
                      <a:pPr marL="342870" lvl="1" algn="l" defTabSz="685741" rtl="0" eaLnBrk="1" fontAlgn="t" latinLnBrk="0" hangingPunct="1"/>
                      <a:r>
                        <a:rPr lang="sv-SE" sz="800" b="0" u="none" strike="noStrike" kern="1200" dirty="0">
                          <a:solidFill>
                            <a:srgbClr val="000000"/>
                          </a:solidFill>
                          <a:effectLst/>
                          <a:latin typeface="Consolas" panose="020B0609020204030204" pitchFamily="49" charset="0"/>
                          <a:ea typeface="+mn-ea"/>
                          <a:cs typeface="+mn-cs"/>
                        </a:rPr>
                        <a:t>Omsorg, utveckling och lärande</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r" defTabSz="685741" rtl="0" eaLnBrk="1" fontAlgn="t" latinLnBrk="0" hangingPunct="1"/>
                      <a:r>
                        <a:rPr lang="sv-SE" sz="800" b="0" u="none" strike="noStrike" kern="1200" dirty="0">
                          <a:solidFill>
                            <a:srgbClr val="000000"/>
                          </a:solidFill>
                          <a:effectLst/>
                          <a:latin typeface="Consolas" panose="020B0609020204030204" pitchFamily="49" charset="0"/>
                          <a:ea typeface="+mn-ea"/>
                          <a:cs typeface="+mn-cs"/>
                        </a:rPr>
                        <a:t>14</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769382607"/>
                  </a:ext>
                </a:extLst>
              </a:tr>
              <a:tr h="204652">
                <a:tc>
                  <a:txBody>
                    <a:bodyPr/>
                    <a:lstStyle/>
                    <a:p>
                      <a:pPr marL="342870" lvl="1" algn="l" defTabSz="685741" rtl="0" eaLnBrk="1" fontAlgn="t" latinLnBrk="0" hangingPunct="1"/>
                      <a:r>
                        <a:rPr lang="sv-SE" sz="800" b="0" u="none" strike="noStrike" kern="1200" dirty="0">
                          <a:solidFill>
                            <a:srgbClr val="000000"/>
                          </a:solidFill>
                          <a:effectLst/>
                          <a:latin typeface="Consolas" panose="020B0609020204030204" pitchFamily="49" charset="0"/>
                          <a:ea typeface="+mn-ea"/>
                          <a:cs typeface="+mn-cs"/>
                        </a:rPr>
                        <a:t>Barns inflytande och delaktighet</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r" defTabSz="685741" rtl="0" eaLnBrk="1" fontAlgn="t" latinLnBrk="0" hangingPunct="1"/>
                      <a:r>
                        <a:rPr lang="sv-SE" sz="800" b="0" u="none" strike="noStrike" kern="1200" dirty="0">
                          <a:solidFill>
                            <a:srgbClr val="000000"/>
                          </a:solidFill>
                          <a:effectLst/>
                          <a:latin typeface="Consolas" panose="020B0609020204030204" pitchFamily="49" charset="0"/>
                          <a:ea typeface="+mn-ea"/>
                          <a:cs typeface="+mn-cs"/>
                        </a:rPr>
                        <a:t>17</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34998430"/>
                  </a:ext>
                </a:extLst>
              </a:tr>
              <a:tr h="204652">
                <a:tc>
                  <a:txBody>
                    <a:bodyPr/>
                    <a:lstStyle/>
                    <a:p>
                      <a:pPr marL="342870" lvl="1" algn="l" defTabSz="685741" rtl="0" eaLnBrk="1" fontAlgn="t" latinLnBrk="0" hangingPunct="1"/>
                      <a:r>
                        <a:rPr lang="sv-SE" sz="800" b="0" u="none" strike="noStrike" kern="1200" dirty="0">
                          <a:solidFill>
                            <a:srgbClr val="000000"/>
                          </a:solidFill>
                          <a:effectLst/>
                          <a:latin typeface="Consolas" panose="020B0609020204030204" pitchFamily="49" charset="0"/>
                          <a:ea typeface="+mn-ea"/>
                          <a:cs typeface="+mn-cs"/>
                        </a:rPr>
                        <a:t>Förskola och hem</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r" defTabSz="685741" rtl="0" eaLnBrk="1" fontAlgn="t" latinLnBrk="0" hangingPunct="1"/>
                      <a:r>
                        <a:rPr lang="sv-SE" sz="800" b="0" u="none" strike="noStrike" kern="1200" dirty="0">
                          <a:solidFill>
                            <a:srgbClr val="000000"/>
                          </a:solidFill>
                          <a:effectLst/>
                          <a:latin typeface="Consolas" panose="020B0609020204030204" pitchFamily="49" charset="0"/>
                          <a:ea typeface="+mn-ea"/>
                          <a:cs typeface="+mn-cs"/>
                        </a:rPr>
                        <a:t>19</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9658892"/>
                  </a:ext>
                </a:extLst>
              </a:tr>
              <a:tr h="204652">
                <a:tc>
                  <a:txBody>
                    <a:bodyPr/>
                    <a:lstStyle/>
                    <a:p>
                      <a:pPr marL="342870" lvl="1" algn="l" defTabSz="685741" rtl="0" eaLnBrk="1" fontAlgn="t" latinLnBrk="0" hangingPunct="1"/>
                      <a:r>
                        <a:rPr lang="sv-SE" sz="800" b="0" u="none" strike="noStrike" kern="1200" dirty="0">
                          <a:solidFill>
                            <a:srgbClr val="000000"/>
                          </a:solidFill>
                          <a:effectLst/>
                          <a:latin typeface="Consolas" panose="020B0609020204030204" pitchFamily="49" charset="0"/>
                          <a:ea typeface="+mn-ea"/>
                          <a:cs typeface="+mn-cs"/>
                        </a:rPr>
                        <a:t>Helhetsomdöme</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r" defTabSz="685741" rtl="0" eaLnBrk="1" fontAlgn="t" latinLnBrk="0" hangingPunct="1"/>
                      <a:r>
                        <a:rPr lang="sv-SE" sz="800" b="0" u="none" strike="noStrike" kern="1200" dirty="0">
                          <a:solidFill>
                            <a:srgbClr val="000000"/>
                          </a:solidFill>
                          <a:effectLst/>
                          <a:latin typeface="Consolas" panose="020B0609020204030204" pitchFamily="49" charset="0"/>
                          <a:ea typeface="+mn-ea"/>
                          <a:cs typeface="+mn-cs"/>
                        </a:rPr>
                        <a:t>21</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573539848"/>
                  </a:ext>
                </a:extLst>
              </a:tr>
              <a:tr h="204652">
                <a:tc>
                  <a:txBody>
                    <a:bodyPr/>
                    <a:lstStyle/>
                    <a:p>
                      <a:pPr marL="0" lvl="1" algn="l" defTabSz="685741" rtl="0" eaLnBrk="1" fontAlgn="t" latinLnBrk="0" hangingPunct="1"/>
                      <a:r>
                        <a:rPr lang="sv-SE" sz="1000" b="0" u="none" strike="noStrike" kern="1200" dirty="0">
                          <a:solidFill>
                            <a:srgbClr val="000000"/>
                          </a:solidFill>
                          <a:effectLst/>
                          <a:latin typeface="Consolas" panose="020B0609020204030204" pitchFamily="49" charset="0"/>
                          <a:ea typeface="+mn-ea"/>
                          <a:cs typeface="+mn-cs"/>
                        </a:rPr>
                        <a:t>Normer och värden</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r" defTabSz="685741" rtl="0" eaLnBrk="1" fontAlgn="t" latinLnBrk="0" hangingPunct="1"/>
                      <a:r>
                        <a:rPr lang="sv-SE" sz="1000" b="0" u="none" strike="noStrike" kern="1200" dirty="0">
                          <a:solidFill>
                            <a:srgbClr val="000000"/>
                          </a:solidFill>
                          <a:effectLst/>
                          <a:latin typeface="Consolas" panose="020B0609020204030204" pitchFamily="49" charset="0"/>
                          <a:ea typeface="+mn-ea"/>
                          <a:cs typeface="+mn-cs"/>
                        </a:rPr>
                        <a:t>23</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49016869"/>
                  </a:ext>
                </a:extLst>
              </a:tr>
              <a:tr h="204652">
                <a:tc>
                  <a:txBody>
                    <a:bodyPr/>
                    <a:lstStyle/>
                    <a:p>
                      <a:pPr marL="0" algn="l" defTabSz="685741" rtl="0" eaLnBrk="1" fontAlgn="t" latinLnBrk="0" hangingPunct="1"/>
                      <a:r>
                        <a:rPr lang="sv-SE" sz="1000" b="0" u="none" strike="noStrike" kern="1200" dirty="0">
                          <a:solidFill>
                            <a:srgbClr val="000000"/>
                          </a:solidFill>
                          <a:effectLst/>
                          <a:latin typeface="Consolas" panose="020B0609020204030204" pitchFamily="49" charset="0"/>
                          <a:ea typeface="+mn-ea"/>
                          <a:cs typeface="+mn-cs"/>
                        </a:rPr>
                        <a:t>Viktigaste frågorna</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r" defTabSz="685741" rtl="0" eaLnBrk="1" fontAlgn="t" latinLnBrk="0" hangingPunct="1"/>
                      <a:r>
                        <a:rPr lang="sv-SE" sz="1000" b="0" u="none" strike="noStrike" kern="1200" dirty="0">
                          <a:solidFill>
                            <a:srgbClr val="000000"/>
                          </a:solidFill>
                          <a:effectLst/>
                          <a:latin typeface="Consolas" panose="020B0609020204030204" pitchFamily="49" charset="0"/>
                          <a:ea typeface="+mn-ea"/>
                          <a:cs typeface="+mn-cs"/>
                        </a:rPr>
                        <a:t>24</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963628157"/>
                  </a:ext>
                </a:extLst>
              </a:tr>
              <a:tr h="204652">
                <a:tc>
                  <a:txBody>
                    <a:bodyPr/>
                    <a:lstStyle/>
                    <a:p>
                      <a:pPr marL="0" algn="l" defTabSz="685741" rtl="0" eaLnBrk="1" fontAlgn="t" latinLnBrk="0" hangingPunct="1"/>
                      <a:r>
                        <a:rPr lang="sv-SE" sz="1000" b="0" u="none" strike="noStrike" kern="1200" dirty="0">
                          <a:solidFill>
                            <a:srgbClr val="000000"/>
                          </a:solidFill>
                          <a:effectLst/>
                          <a:latin typeface="Consolas" panose="020B0609020204030204" pitchFamily="49" charset="0"/>
                          <a:ea typeface="+mn-ea"/>
                          <a:cs typeface="+mn-cs"/>
                        </a:rPr>
                        <a:t>Könsuppdelad andel positiva</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r" defTabSz="685741" rtl="0" eaLnBrk="1" fontAlgn="t" latinLnBrk="0" hangingPunct="1"/>
                      <a:r>
                        <a:rPr lang="sv-SE" sz="1000" b="0" u="none" strike="noStrike" kern="1200" dirty="0">
                          <a:solidFill>
                            <a:srgbClr val="000000"/>
                          </a:solidFill>
                          <a:effectLst/>
                          <a:latin typeface="Consolas" panose="020B0609020204030204" pitchFamily="49" charset="0"/>
                          <a:ea typeface="+mn-ea"/>
                          <a:cs typeface="+mn-cs"/>
                        </a:rPr>
                        <a:t>25</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266589183"/>
                  </a:ext>
                </a:extLst>
              </a:tr>
              <a:tr h="204652">
                <a:tc>
                  <a:txBody>
                    <a:bodyPr/>
                    <a:lstStyle/>
                    <a:p>
                      <a:pPr marL="0" algn="l" defTabSz="685741" rtl="0" eaLnBrk="1" fontAlgn="t" latinLnBrk="0" hangingPunct="1"/>
                      <a:r>
                        <a:rPr lang="sv-SE" sz="1000" b="0" u="none" strike="noStrike" kern="1200" dirty="0">
                          <a:solidFill>
                            <a:srgbClr val="000000"/>
                          </a:solidFill>
                          <a:effectLst/>
                          <a:latin typeface="Consolas" panose="020B0609020204030204" pitchFamily="49" charset="0"/>
                          <a:ea typeface="+mn-ea"/>
                          <a:cs typeface="+mn-cs"/>
                        </a:rPr>
                        <a:t>Frågeområde per enhet</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algn="r" defTabSz="685741" rtl="0" eaLnBrk="1" fontAlgn="t" latinLnBrk="0" hangingPunct="1"/>
                      <a:r>
                        <a:rPr lang="sv-SE" sz="1000" b="0" u="none" strike="noStrike" kern="1200" dirty="0">
                          <a:solidFill>
                            <a:srgbClr val="000000"/>
                          </a:solidFill>
                          <a:effectLst/>
                          <a:latin typeface="Consolas" panose="020B0609020204030204" pitchFamily="49" charset="0"/>
                          <a:ea typeface="+mn-ea"/>
                          <a:cs typeface="+mn-cs"/>
                        </a:rPr>
                        <a:t>31</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543388002"/>
                  </a:ext>
                </a:extLst>
              </a:tr>
            </a:tbl>
          </a:graphicData>
        </a:graphic>
      </p:graphicFrame>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 </a:t>
            </a:r>
          </a:p>
        </p:txBody>
      </p:sp>
      <p:grpSp>
        <p:nvGrpSpPr>
          <p:cNvPr id="60" name="BodyFooter"/>
          <p:cNvGrpSpPr/>
          <p:nvPr/>
        </p:nvGrpSpPr>
        <p:grpSpPr>
          <a:xfrm>
            <a:off x="720000" y="4644000"/>
            <a:ext cx="7704000" cy="518400"/>
            <a:chOff x="720000" y="4644000"/>
            <a:chExt cx="7704000" cy="518400"/>
          </a:xfrm>
        </p:grpSpPr>
        <p:sp>
          <p:nvSpPr>
            <p:cNvPr id="61" name="BodyFooterCenter"/>
            <p:cNvSpPr txBox="1"/>
            <p:nvPr/>
          </p:nvSpPr>
          <p:spPr>
            <a:xfrm>
              <a:off y="4644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grpSp>
        <p:nvGrpSpPr>
          <p:cNvPr id="5000" name="BodyContent"/>
          <p:cNvGrpSpPr/>
          <p:nvPr/>
        </p:nvGrpSpPr>
        <p:grpSpPr>
          <a:xfrm>
            <a:off x="720000" y="900000"/>
            <a:ext cx="7740000" cy="2700000"/>
            <a:chOff x="720000" y="900000"/>
            <a:chExt cx="7740000" cy="2700000"/>
          </a:xfrm>
        </p:grpSpPr>
        <p:graphicFrame>
          <p:nvGraphicFramePr>
            <p:cNvPr id="5002" name="BodyContentTable"/>
            <p:cNvGraphicFramePr>
              <a:graphicFrameLocks/>
            </p:cNvGraphicFramePr>
            <p:nvPr/>
          </p:nvGraphicFramePr>
          <p:xfrm>
            <a:off x="720000" y="900000"/>
            <a:ext cx="7740000" cy="2700000"/>
          </p:xfrm>
          <a:graphic>
            <a:graphicData uri="http://schemas.openxmlformats.org/drawingml/2006/table">
              <a:tbl>
                <a:tblPr>
</a:tblPr>
                <a:tblGrid>
                  <a:gridCol w="1572405"/>
                </a:tblGrid>
                <a:tr h="351649">
                  <a:tc>
                    <a:tcPr marL="0" marR="0" marT="0" marB="0">
                      <a:lnL>
                        <a:noFill/>
                      </a:lnL>
                      <a:lnR>
                        <a:noFill/>
                      </a:lnR>
                      <a:lnT>
                        <a:noFill/>
                      </a:lnT>
                      <a:lnB>
                        <a:noFill/>
                      </a:lnB>
                    </a:tcPr>
                  </a:tc>
                </a:tr>
              </a:tbl>
            </a:graphicData>
          </a:graphic>
        </p:graphicFrame>
      </p:grpSp>
    </p:spTree>
    <p:extLst>
      <p:ext uri="{BB962C8B-B14F-4D97-AF65-F5344CB8AC3E}">
        <p14:creationId xmlns:p14="http://schemas.microsoft.com/office/powerpoint/2010/main" val="356714534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F106A5FE-A9AB-43DF-B725-BB574CB38895}"/>
              </a:ext>
            </a:extLst>
          </p:cNvPr>
          <p:cNvSpPr>
            <a:spLocks noGrp="1"/>
          </p:cNvSpPr>
          <p:nvPr>
            <p:ph type="title"/>
          </p:nvPr>
        </p:nvSpPr>
        <p:spPr/>
        <p:txBody>
          <a:bodyPr/>
          <a:lstStyle/>
          <a:p>
            <a:r>
              <a:rPr lang="sv-SE" dirty="0"/>
              <a:t>Om undersökningen</a:t>
            </a:r>
          </a:p>
        </p:txBody>
      </p:sp>
      <p:sp>
        <p:nvSpPr>
          <p:cNvPr id="4" name="Platshållare för text 3">
            <a:extLst>
              <a:ext uri="{FF2B5EF4-FFF2-40B4-BE49-F238E27FC236}">
                <a16:creationId xmlns:a16="http://schemas.microsoft.com/office/drawing/2014/main" id="{B71BF141-8C67-4630-BFDA-68565AF4D930}"/>
              </a:ext>
            </a:extLst>
          </p:cNvPr>
          <p:cNvSpPr>
            <a:spLocks noGrp="1"/>
          </p:cNvSpPr>
          <p:nvPr>
            <p:ph type="body" sz="quarter" idx="13"/>
          </p:nvPr>
        </p:nvSpPr>
        <p:spPr>
          <a:xfrm>
            <a:off x="561329" y="1056212"/>
            <a:ext cx="8040530" cy="3142998"/>
          </a:xfrm>
        </p:spPr>
        <p:txBody>
          <a:bodyPr numCol="2" spcCol="360000">
            <a:normAutofit/>
          </a:bodyPr>
          <a:lstStyle/>
          <a:p>
            <a:r>
              <a:rPr lang="sv-SE" sz="1000" dirty="0">
                <a:solidFill>
                  <a:schemeClr val="tx1"/>
                </a:solidFill>
              </a:rPr>
              <a:t>Likt tidigare år innefattar undersökningen samtliga medlemskommuner i Göteborgsregionen (GR) och vänder sig till vårdnadshavare som har sitt barn i förskola/pedagogisk omsorg. Frågeunderlaget har sedan undersökningen år 2019 gjorts om med utgångspunkt i läroplanen för förskolan.</a:t>
            </a:r>
          </a:p>
          <a:p>
            <a:endParaRPr lang="sv-SE" sz="1000" dirty="0"/>
          </a:p>
          <a:p>
            <a:r>
              <a:rPr lang="sv-SE" sz="1000" b="1" kern="0" dirty="0">
                <a:solidFill>
                  <a:srgbClr val="231F20"/>
                </a:solidFill>
                <a:latin typeface="Arial Black" charset="0"/>
                <a:ea typeface="Arial Black" charset="0"/>
                <a:cs typeface="Arial Black" charset="0"/>
              </a:rPr>
              <a:t>Metod</a:t>
            </a:r>
          </a:p>
          <a:p>
            <a:r>
              <a:rPr lang="sv-SE" sz="1000" dirty="0">
                <a:solidFill>
                  <a:schemeClr val="tx1"/>
                </a:solidFill>
              </a:rPr>
              <a:t>Undersökningen genomfördes mellan 8 januari till och med den 16 februari 2024. I de fall där e-postadress till vårdnadshavarna fanns registrerad skickades en länk till undersökningen dit. Till övriga vårdnadshavare skickades det i en första omgång ut vykort till förskolan som delades ut till vårdnadshavarna genom att placeras i barnens fack. På vykorten fanns en länk och QR-kod till enkäten. Under insamlingsperioden skickades 5 påminnelser ut digitalt till dem som ännu inte besvarat enkäten. Enkäten var tillgänglig på följande språk: svenska, arabiska, BKS (bosniska, kroatiska, serbiska) dari, engelska, finska, kurdiska, persiska, polska, romani/</a:t>
            </a:r>
            <a:r>
              <a:rPr lang="sv-SE" sz="1000" dirty="0" err="1">
                <a:solidFill>
                  <a:schemeClr val="tx1"/>
                </a:solidFill>
              </a:rPr>
              <a:t>arli</a:t>
            </a:r>
            <a:r>
              <a:rPr lang="sv-SE" sz="1000" dirty="0">
                <a:solidFill>
                  <a:schemeClr val="tx1"/>
                </a:solidFill>
              </a:rPr>
              <a:t>, ryska, somaliska, tigrinja, tyska och ukrainska.</a:t>
            </a:r>
            <a:endParaRPr lang="sv-SE" sz="1000" dirty="0">
              <a:solidFill>
                <a:schemeClr val="tx1"/>
              </a:solidFill>
              <a:highlight>
                <a:srgbClr val="FF00FF"/>
              </a:highlight>
              <a:latin typeface="Arial" panose="020B0604020202020204" pitchFamily="34" charset="0"/>
              <a:cs typeface="Arial" panose="020B0604020202020204" pitchFamily="34" charset="0"/>
            </a:endParaRPr>
          </a:p>
          <a:p>
            <a:endParaRPr lang="sv-SE" sz="1000" i="1" dirty="0">
              <a:solidFill>
                <a:srgbClr val="171717"/>
              </a:solidFill>
              <a:highlight>
                <a:srgbClr val="FF00FF"/>
              </a:highlight>
              <a:latin typeface="Arial" panose="020B0604020202020204" pitchFamily="34" charset="0"/>
              <a:cs typeface="Arial" panose="020B0604020202020204" pitchFamily="34" charset="0"/>
            </a:endParaRPr>
          </a:p>
          <a:p>
            <a:br>
              <a:rPr lang="sv-SE" sz="1000" b="1" kern="0" dirty="0">
                <a:solidFill>
                  <a:srgbClr val="231F20"/>
                </a:solidFill>
                <a:latin typeface="Arial Black" charset="0"/>
                <a:ea typeface="Arial Black" charset="0"/>
                <a:cs typeface="Arial Black" charset="0"/>
              </a:rPr>
            </a:br>
            <a:r>
              <a:rPr lang="sv-SE" sz="1000" b="1" kern="0" dirty="0">
                <a:solidFill>
                  <a:srgbClr val="231F20"/>
                </a:solidFill>
                <a:latin typeface="Arial Black" charset="0"/>
                <a:ea typeface="Arial Black" charset="0"/>
                <a:cs typeface="Arial Black" charset="0"/>
              </a:rPr>
              <a:t>Redovisning och beräkningar</a:t>
            </a:r>
          </a:p>
          <a:p>
            <a:r>
              <a:rPr lang="sv-SE" sz="1000" dirty="0">
                <a:solidFill>
                  <a:schemeClr val="tx1"/>
                </a:solidFill>
              </a:rPr>
              <a:t>Inledningsvis redovisas resultatet för bakgrundsfrågor, följt av resultat per frågeområde och fråga för fråga. Tillhörande varje frågeområde finns det en sida med en tabell där medelvärden redovisas. Värdet kan ligga mellan 1 och 5, där 1 är mest negativt och 5 är mest positivt. Personer som svarat "vet ej" exkluderas ur medelvärdet. Sist i rapporten redovisas andel positiva, vilket är en sammanslagning av de två mest positiva alternativen (4 och 5). </a:t>
            </a:r>
          </a:p>
          <a:p>
            <a:r>
              <a:rPr lang="sv-SE" sz="1000" dirty="0">
                <a:solidFill>
                  <a:schemeClr val="tx1"/>
                </a:solidFill>
              </a:rPr>
              <a:t>För att säkra respondenternas anonymitet redovisas inga frågor där antalet svarande är färre än sju.</a:t>
            </a:r>
          </a:p>
          <a:p>
            <a:br>
              <a:rPr lang="sv-SE" sz="1000" b="1" kern="0" dirty="0">
                <a:solidFill>
                  <a:srgbClr val="231F20"/>
                </a:solidFill>
                <a:latin typeface="Arial Black" charset="0"/>
                <a:ea typeface="Arial Black" charset="0"/>
                <a:cs typeface="Arial Black" charset="0"/>
              </a:rPr>
            </a:br>
            <a:r>
              <a:rPr lang="sv-SE" sz="1000" b="1" kern="0" dirty="0">
                <a:solidFill>
                  <a:srgbClr val="231F20"/>
                </a:solidFill>
                <a:latin typeface="Arial Black" charset="0"/>
                <a:ea typeface="Arial Black" charset="0"/>
                <a:cs typeface="Arial Black" charset="0"/>
              </a:rPr>
              <a:t>Redovisning och beräkningar</a:t>
            </a:r>
            <a:endParaRPr lang="sv-SE" sz="1000" dirty="0">
              <a:solidFill>
                <a:schemeClr val="tx1"/>
              </a:solidFill>
              <a:highlight>
                <a:srgbClr val="FF00FF"/>
              </a:highlight>
              <a:latin typeface="Arial" panose="020B0604020202020204" pitchFamily="34" charset="0"/>
              <a:cs typeface="Arial" panose="020B0604020202020204" pitchFamily="34" charset="0"/>
            </a:endParaRPr>
          </a:p>
          <a:p>
            <a:endParaRPr lang="sv-SE" sz="1000" dirty="0">
              <a:solidFill>
                <a:schemeClr val="tx1"/>
              </a:solidFill>
            </a:endParaRPr>
          </a:p>
        </p:txBody>
      </p:sp>
      <p:pic>
        <p:nvPicPr>
          <p:cNvPr id="5" name="Bildobjekt 4">
            <a:extLst>
              <a:ext uri="{FF2B5EF4-FFF2-40B4-BE49-F238E27FC236}">
                <a16:creationId xmlns:a16="http://schemas.microsoft.com/office/drawing/2014/main" id="{88394993-B050-4CAB-8C70-EA5B6826559D}"/>
              </a:ext>
            </a:extLst>
          </p:cNvPr>
          <p:cNvPicPr>
            <a:picLocks noChangeAspect="1"/>
          </p:cNvPicPr>
          <p:nvPr/>
        </p:nvPicPr>
        <p:blipFill>
          <a:blip r:embed="R4c84049a23a14495">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D881D114-68BC-C56F-F0A6-5F1C55C07535}"/>
              </a:ext>
            </a:extLst>
          </p:cNvPr>
          <p:cNvSpPr txBox="1"/>
          <p:nvPr/>
        </p:nvSpPr>
        <p:spPr>
          <a:xfrm>
            <a:off x="4671892" y="2906483"/>
            <a:ext cx="3910452" cy="230832"/>
          </a:xfrm>
          <a:prstGeom prst="rect">
            <a:avLst/>
          </a:prstGeom>
          <a:noFill/>
        </p:spPr>
        <p:txBody>
          <a:bodyPr wrap="square" rtlCol="0">
            <a:spAutoFit/>
          </a:bodyPr>
          <a:lstStyle/>
          <a:p>
            <a:r>
              <a:rPr lang="sv-SE" sz="900" dirty="0"/>
              <a:t>Rapporten gäller </a:t>
            </a:r>
            <a:r>
              <a:rPr lang="sv-SE" sz="900" dirty="0"/>
              <a:t>Zebran</a:t>
            </a:r>
            <a:r>
              <a:rPr lang="sv-SE" sz="900" dirty="0"/>
              <a:t> och bygger på svar från </a:t>
            </a:r>
            <a:r>
              <a:rPr lang="sv-SE" sz="900" dirty="0"/>
              <a:t>11</a:t>
            </a:r>
            <a:r>
              <a:rPr lang="sv-SE" sz="900" dirty="0"/>
              <a:t> vårdnadshavare av </a:t>
            </a:r>
            <a:r>
              <a:rPr lang="sv-SE" sz="900" dirty="0"/>
              <a:t>18</a:t>
            </a:r>
            <a:r>
              <a:rPr lang="sv-SE" sz="900" dirty="0"/>
              <a:t> vilket ger en svarsfrekvens om </a:t>
            </a:r>
            <a:r>
              <a:rPr lang="sv-SE" sz="900" dirty="0"/>
              <a:t>61%</a:t>
            </a:r>
            <a:r>
              <a:rPr lang="sv-SE" sz="900" dirty="0"/>
              <a:t>.</a:t>
            </a:r>
          </a:p>
        </p:txBody>
      </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Zebran</a:t>
            </a:r>
            <a:r>
              <a:rPr lang="sv-SE" sz="1000" dirty="0">
                <a:latin typeface="Consolas" panose="020B0609020204030204" pitchFamily="49" charset="0"/>
              </a:rPr>
              <a:t> | Svarsfrekvens </a:t>
            </a:r>
            <a:r>
              <a:rPr lang="sv-SE" sz="1000" dirty="0">
                <a:latin typeface="Consolas" panose="020B0609020204030204" pitchFamily="49" charset="0"/>
              </a:rPr>
              <a:t>61%</a:t>
            </a:r>
          </a:p>
        </p:txBody>
      </p:sp>
      <p:grpSp>
        <p:nvGrpSpPr>
          <p:cNvPr id="60" name="BodyFooter"/>
          <p:cNvGrpSpPr/>
          <p:nvPr/>
        </p:nvGrpSpPr>
        <p:grpSpPr>
          <a:xfrm>
            <a:off x="720000" y="4644000"/>
            <a:ext cx="7704000" cy="518400"/>
            <a:chOff x="720000" y="4644000"/>
            <a:chExt cx="7704000" cy="518400"/>
          </a:xfrm>
        </p:grpSpPr>
        <p:sp>
          <p:nvSpPr>
            <p:cNvPr id="61" name="BodyFooterCenter"/>
            <p:cNvSpPr txBox="1"/>
            <p:nvPr/>
          </p:nvSpPr>
          <p:spPr>
            <a:xfrm>
              <a:off y="4644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grpSp>
        <p:nvGrpSpPr>
          <p:cNvPr id="5000" name="BodyContent"/>
          <p:cNvGrpSpPr/>
          <p:nvPr/>
        </p:nvGrpSpPr>
        <p:grpSpPr>
          <a:xfrm>
            <a:off x="720000" y="900000"/>
            <a:ext cx="7740000" cy="2700000"/>
            <a:chOff x="720000" y="900000"/>
            <a:chExt cx="7740000" cy="2700000"/>
          </a:xfrm>
        </p:grpSpPr>
        <p:graphicFrame>
          <p:nvGraphicFramePr>
            <p:cNvPr id="5002" name="BodyContentTable"/>
            <p:cNvGraphicFramePr>
              <a:graphicFrameLocks/>
            </p:cNvGraphicFramePr>
            <p:nvPr/>
          </p:nvGraphicFramePr>
          <p:xfrm>
            <a:off x="720000" y="900000"/>
            <a:ext cx="7740000" cy="2700000"/>
          </p:xfrm>
          <a:graphic>
            <a:graphicData uri="http://schemas.openxmlformats.org/drawingml/2006/table">
              <a:tbl>
                <a:tblPr>
</a:tblPr>
                <a:tblGrid>
                  <a:gridCol w="1572405"/>
                </a:tblGrid>
                <a:tr h="351649">
                  <a:tc>
                    <a:tcPr marL="0" marR="0" marT="0" marB="0">
                      <a:lnL>
                        <a:noFill/>
                      </a:lnL>
                      <a:lnR>
                        <a:noFill/>
                      </a:lnR>
                      <a:lnT>
                        <a:noFill/>
                      </a:lnT>
                      <a:lnB>
                        <a:noFill/>
                      </a:lnB>
                    </a:tcPr>
                  </a:tc>
                </a:tr>
              </a:tbl>
            </a:graphicData>
          </a:graphic>
        </p:graphicFrame>
      </p:grpSp>
    </p:spTree>
    <p:extLst>
      <p:ext uri="{BB962C8B-B14F-4D97-AF65-F5344CB8AC3E}">
        <p14:creationId xmlns:p14="http://schemas.microsoft.com/office/powerpoint/2010/main" val="49114238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Bakgrundsfrågor</a:t>
            </a:r>
          </a:p>
        </p:txBody>
      </p:sp>
      <p:grpSp>
        <p:nvGrpSpPr>
          <p:cNvPr id="5000" name="BodyContent"/>
          <p:cNvGrpSpPr/>
          <p:nvPr/>
        </p:nvGrpSpPr>
        <p:grpSpPr>
          <a:xfrm>
            <a:off x="700222" y="1248535"/>
            <a:ext cx="7740000" cy="2700000"/>
            <a:chOff x="700222" y="1248535"/>
            <a:chExt cx="7740000" cy="2700000"/>
          </a:xfrm>
        </p:grpSpPr>
        <p:graphicFrame>
          <p:nvGraphicFramePr>
            <p:cNvPr id="5002" name="BodyContentTable"/>
            <p:cNvGraphicFramePr>
              <a:graphicFrameLocks/>
            </p:cNvGraphicFramePr>
            <p:nvPr/>
          </p:nvGraphicFramePr>
          <p:xfrm>
            <a:off x="700222" y="1248535"/>
            <a:ext cx="2556000" cy="2700000"/>
          </p:xfrm>
          <a:graphic>
            <a:graphicData uri="http://schemas.openxmlformats.org/drawingml/2006/chart">
              <c:chart xmlns:c="http://schemas.openxmlformats.org/drawingml/2006/chart" r:id="R4d8f6053007e4a08"/>
            </a:graphicData>
          </a:graphic>
        </p:graphicFrame>
        <p:graphicFrame>
          <p:nvGraphicFramePr>
            <p:cNvPr id="5005" name="BodyContentTable"/>
            <p:cNvGraphicFramePr>
              <a:graphicFrameLocks/>
            </p:cNvGraphicFramePr>
            <p:nvPr/>
          </p:nvGraphicFramePr>
          <p:xfrm>
            <a:off x="3292222" y="1248535"/>
            <a:ext cx="2556000" cy="2700000"/>
          </p:xfrm>
          <a:graphic>
            <a:graphicData uri="http://schemas.openxmlformats.org/drawingml/2006/chart">
              <c:chart xmlns:c="http://schemas.openxmlformats.org/drawingml/2006/chart" r:id="R0243736dbee44e95"/>
            </a:graphicData>
          </a:graphic>
        </p:graphicFrame>
        <p:graphicFrame>
          <p:nvGraphicFramePr>
            <p:cNvPr id="5008" name="BodyContentTable"/>
            <p:cNvGraphicFramePr>
              <a:graphicFrameLocks/>
            </p:cNvGraphicFramePr>
            <p:nvPr/>
          </p:nvGraphicFramePr>
          <p:xfrm>
            <a:off x="5884222" y="1248535"/>
            <a:ext cx="2556000" cy="2700000"/>
          </p:xfrm>
          <a:graphic>
            <a:graphicData uri="http://schemas.openxmlformats.org/drawingml/2006/chart">
              <c:chart xmlns:c="http://schemas.openxmlformats.org/drawingml/2006/chart" r:id="R0c8f58a8bdd545de"/>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Zebran</a:t>
            </a:r>
            <a:r>
              <a:rPr lang="sv-SE" sz="1000" dirty="0">
                <a:latin typeface="Consolas" panose="020B0609020204030204" pitchFamily="49" charset="0"/>
              </a:rPr>
              <a:t> | Svarsfrekvens </a:t>
            </a:r>
            <a:r>
              <a:rPr lang="sv-SE" sz="1000" dirty="0">
                <a:latin typeface="Consolas" panose="020B0609020204030204" pitchFamily="49" charset="0"/>
              </a:rPr>
              <a:t>61%</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015657ec406044fc">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Dessa diagram visar köns- och åldersfördelningen</a:t>
            </a:r>
          </a:p>
        </p:txBody>
      </p:sp>
      <p:grpSp>
        <p:nvGrpSpPr>
          <p:cNvPr id="60" name="BodyFooter"/>
          <p:cNvGrpSpPr/>
          <p:nvPr/>
        </p:nvGrpSpPr>
        <p:grpSpPr>
          <a:xfrm>
            <a:off x="720000" y="3600000"/>
            <a:ext cx="7704000" cy="518400"/>
            <a:chOff x="720000" y="3600000"/>
            <a:chExt cx="7704000" cy="518400"/>
          </a:xfrm>
        </p:grpSpPr>
        <p:sp>
          <p:nvSpPr>
            <p:cNvPr id="61" name="BodyFooterCenter"/>
            <p:cNvSpPr txBox="1"/>
            <p:nvPr/>
          </p:nvSpPr>
          <p:spPr>
            <a:xfrm>
              <a:off y="3600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Jämförelsevärde per frågeområde</a:t>
            </a:r>
          </a:p>
        </p:txBody>
      </p:sp>
      <p:grpSp>
        <p:nvGrpSpPr>
          <p:cNvPr id="5000" name="BodyContent"/>
          <p:cNvGrpSpPr/>
          <p:nvPr/>
        </p:nvGrpSpPr>
        <p:grpSpPr>
          <a:xfrm>
            <a:off x="700222" y="1248535"/>
            <a:ext cx="7740000" cy="2700000"/>
            <a:chOff x="700222" y="1248535"/>
            <a:chExt cx="7740000" cy="2700000"/>
          </a:xfrm>
        </p:grpSpPr>
        <p:graphicFrame>
          <p:nvGraphicFramePr>
            <p:cNvPr id="5002" name="BodyContentTable"/>
            <p:cNvGraphicFramePr>
              <a:graphicFrameLocks/>
            </p:cNvGraphicFramePr>
            <p:nvPr/>
          </p:nvGraphicFramePr>
          <p:xfrm>
            <a:off x="700222" y="1248535"/>
            <a:ext cx="7740000" cy="2700000"/>
          </p:xfrm>
          <a:graphic>
            <a:graphicData uri="http://schemas.openxmlformats.org/drawingml/2006/chart">
              <c:chart xmlns:c="http://schemas.openxmlformats.org/drawingml/2006/chart" r:id="R39fda1117afb4378"/>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Zebran</a:t>
            </a:r>
            <a:r>
              <a:rPr lang="sv-SE" sz="1000" dirty="0">
                <a:latin typeface="Consolas" panose="020B0609020204030204" pitchFamily="49" charset="0"/>
              </a:rPr>
              <a:t> | Svarsfrekvens </a:t>
            </a:r>
            <a:r>
              <a:rPr lang="sv-SE" sz="1000" dirty="0">
                <a:latin typeface="Consolas" panose="020B0609020204030204" pitchFamily="49" charset="0"/>
              </a:rPr>
              <a:t>61%</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183cef1a8c5348a9">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är ett diagram som visar medelvärdet för varje frågeområde. Det lägsta möjliga värdet är 1 och det högsta möjliga värdet är 5. Vet ej har exkluderats ur medelvärdet. Jämförelse görs mellan det egna värdet och värden för överliggande nivåer.</a:t>
            </a:r>
          </a:p>
        </p:txBody>
      </p:sp>
      <p:grpSp>
        <p:nvGrpSpPr>
          <p:cNvPr id="60" name="BodyFooter"/>
          <p:cNvGrpSpPr/>
          <p:nvPr/>
        </p:nvGrpSpPr>
        <p:grpSpPr>
          <a:xfrm>
            <a:off x="720000" y="3600000"/>
            <a:ext cx="7704000" cy="518400"/>
            <a:chOff x="720000" y="3600000"/>
            <a:chExt cx="7704000" cy="518400"/>
          </a:xfrm>
        </p:grpSpPr>
        <p:sp>
          <p:nvSpPr>
            <p:cNvPr id="61" name="BodyFooterCenter"/>
            <p:cNvSpPr txBox="1"/>
            <p:nvPr/>
          </p:nvSpPr>
          <p:spPr>
            <a:xfrm>
              <a:off y="3600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Högst andel höga betyg</a:t>
            </a:r>
          </a:p>
        </p:txBody>
      </p:sp>
      <p:grpSp>
        <p:nvGrpSpPr>
          <p:cNvPr id="5000" name="BodyContent"/>
          <p:cNvGrpSpPr/>
          <p:nvPr/>
        </p:nvGrpSpPr>
        <p:grpSpPr>
          <a:xfrm>
            <a:off x="700222" y="1248535"/>
            <a:ext cx="7740000" cy="2700000"/>
            <a:chOff x="700222" y="1248535"/>
            <a:chExt cx="7740000" cy="2700000"/>
          </a:xfrm>
        </p:grpSpPr>
        <p:graphicFrame>
          <p:nvGraphicFramePr>
            <p:cNvPr id="5002" name="BodyContentTable"/>
            <p:cNvGraphicFramePr>
              <a:graphicFrameLocks/>
            </p:cNvGraphicFramePr>
            <p:nvPr/>
          </p:nvGraphicFramePr>
          <p:xfrm>
            <a:off x="700222" y="1248535"/>
            <a:ext cx="7740000" cy="2700000"/>
          </p:xfrm>
          <a:graphic>
            <a:graphicData uri="http://schemas.openxmlformats.org/drawingml/2006/table">
              <a:tbl>
                <a:tblPr>
</a:tblPr>
                <a:tblGrid>
                  <a:gridCol w="3420000"/>
                  <a:gridCol w="1710000"/>
                  <a:gridCol w="1710000"/>
                  <a:gridCol w="900000"/>
                </a:tblGrid>
                <!--columnGroups:-->
                <a:tr h="450000">
                  <a:tc>
                    <a:txBody>
                      <a:bodyPr/>
                      <a:lstStyle/>
                      <a:p>
                        <a:pPr fontAlgn="ctr" algn="ctr">
                          <a:defRPr spc="50"/>
                        </a:pPr>
                        <a:endParaRPr dirty="0" sz="800"/>
                      </a:p>
                    </a:txBody>
                    <a:tcPr anchor="ctr" marR="72000" marT="0" marB="0" marL="72000">
                      <a:lnL>
                        <a:noFill/>
                      </a:lnL>
                      <a:lnR>
                        <a:noFill/>
                      </a:lnR>
                      <a:lnT>
                        <a:noFill/>
                      </a:lnT>
                      <a:lnB>
                        <a:noFill/>
                      </a:lnB>
                    </a:tcPr>
                  </a:tc>
                  <a:tc>
                    <a:txBody>
                      <a:bodyPr/>
                      <a:lstStyle/>
                      <a:p>
                        <a:pPr fontAlgn="ctr" algn="ctr">
                          <a:defRPr spc="50"/>
                        </a:pPr>
                        <a:endParaRPr dirty="0" sz="800"/>
                      </a:p>
                    </a:txBody>
                    <a:tcPr anchor="ctr" marR="72000" marT="0" marB="0" marL="72000">
                      <a:lnL>
                        <a:noFill/>
                      </a:lnL>
                      <a:lnR>
                        <a:noFill/>
                      </a:lnR>
                      <a:lnT>
                        <a:noFill/>
                      </a:lnT>
                      <a:lnB>
                        <a:noFill/>
                      </a:lnB>
                    </a:tcPr>
                  </a:tc>
                  <a:tc>
                    <a:txBody>
                      <a:bodyPr/>
                      <a:lstStyle/>
                      <a:p>
                        <a:pPr fontAlgn="ctr" algn="ctr">
                          <a:defRPr spc="50"/>
                        </a:pPr>
                        <a:endParaRPr dirty="0" sz="800"/>
                      </a:p>
                    </a:txBody>
                    <a:tcPr anchor="ctr" marR="72000" marT="0" marB="0" marL="72000">
                      <a:lnL>
                        <a:noFill/>
                      </a:lnL>
                      <a:lnR>
                        <a:noFill/>
                      </a:lnR>
                      <a:lnT>
                        <a:noFill/>
                      </a:lnT>
                      <a:lnB>
                        <a:noFill/>
                      </a:lnB>
                    </a:tcPr>
                  </a:tc>
                  <a:tc>
                    <a:txBody>
                      <a:bodyPr/>
                      <a:lstStyle/>
                      <a:p>
                        <a:pPr fontAlgn="ctr" algn="ctr">
                          <a:defRPr spc="50"/>
                        </a:pPr>
                        <a:endParaRPr dirty="0" sz="800"/>
                      </a:p>
                    </a:txBody>
                    <a:tcPr anchor="ctr" marR="72000" marT="0" marB="0" marL="72000">
                      <a:lnL>
                        <a:noFill/>
                      </a:lnL>
                      <a:lnR>
                        <a:noFill/>
                      </a:lnR>
                      <a:lnT>
                        <a:noFill/>
                      </a:lnT>
                      <a:lnB>
                        <a:noFill/>
                      </a:lnB>
                    </a:tcPr>
                  </a:tc>
                </a:tr>
                <!--columnGroups:-->
                <a:tr h="450000">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ctr">
                          <a:defRPr spc="50"/>
                        </a:pPr>
                        <a:r>
                          <a:rPr lang="en-GB" sz="900" spc="50" noProof="1"/>
                          <a:t>91%</a:t>
                        </a:r>
                      </a:p>
                    </a:txBody>
                    <a:tcPr anchor="ctr" marT="0" marB="0" horzOverflow="clip" marL="72000" marR="72000">
                      <a:lnL>
                        <a:noFill/>
                      </a:lnL>
                      <a:lnR>
                        <a:noFill/>
                      </a:lnR>
                      <a:lnT>
                        <a:noFill/>
                      </a:lnT>
                      <a:lnB>
                        <a:noFill/>
                      </a:lnB>
                    </a:tcPr>
                  </a:tc>
                </a:tr>
                <!--columnGroups:-->
                <a:tr h="450000">
                  <a:tc>
                    <a:txBody>
                      <a:bodyPr/>
                      <a:lstStyle/>
                      <a:p>
                        <a:pPr fontAlgn="ctr" algn="r">
                          <a:defRPr spc="50"/>
                        </a:pPr>
                        <a:endParaRPr dirty="0" sz="11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11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11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ctr">
                          <a:defRPr spc="50"/>
                        </a:pPr>
                        <a:r>
                          <a:rPr lang="en-GB" sz="900" spc="50" noProof="1"/>
                          <a:t>91%</a:t>
                        </a:r>
                      </a:p>
                    </a:txBody>
                    <a:tcPr anchor="ctr" marT="0" marB="0" horzOverflow="clip" marL="72000" marR="72000">
                      <a:lnL>
                        <a:noFill/>
                      </a:lnL>
                      <a:lnR>
                        <a:noFill/>
                      </a:lnR>
                      <a:lnT>
                        <a:noFill/>
                      </a:lnT>
                      <a:lnB>
                        <a:noFill/>
                      </a:lnB>
                      <a:solidFill>
                        <a:srgbClr val="7F7F7F">
                          <a:alpha val="5000"/>
                        </a:srgbClr>
                      </a:solidFill>
                    </a:tcPr>
                  </a:tc>
                </a:tr>
                <!--columnGroups:-->
                <a:tr h="450000">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ctr">
                          <a:defRPr spc="50"/>
                        </a:pPr>
                        <a:r>
                          <a:rPr lang="en-GB" sz="900" spc="50" noProof="1"/>
                          <a:t>91%</a:t>
                        </a:r>
                      </a:p>
                    </a:txBody>
                    <a:tcPr anchor="ctr" marT="0" marB="0" horzOverflow="clip" marL="72000" marR="72000">
                      <a:lnL>
                        <a:noFill/>
                      </a:lnL>
                      <a:lnR>
                        <a:noFill/>
                      </a:lnR>
                      <a:lnT>
                        <a:noFill/>
                      </a:lnT>
                      <a:lnB>
                        <a:noFill/>
                      </a:lnB>
                    </a:tcPr>
                  </a:tc>
                </a:tr>
              </a:tbl>
            </a:graphicData>
          </a:graphic>
        </p:graphicFrame>
        <p:sp>
          <p:nvSpPr>
            <p:cNvPr id="104" name="Cell_1_4_1_4"/>
            <p:cNvSpPr txBox="1"/>
            <p:nvPr/>
          </p:nvSpPr>
          <p:spPr>
            <a:xfrm>
              <a:off y="1248535" x="7540222"/>
              <a:ext cx="900000" cy="450000"/>
            </a:xfrm>
            <a:prstGeom prst="rect">
              <a:avLst/>
            </a:prstGeom>
            <a:noFill/>
          </p:spPr>
          <p:style>
            <a:lnRef idx="0"/>
            <a:fillRef idx="0"/>
            <a:effectRef idx="0"/>
            <a:fontRef idx="minor"/>
          </p:style>
          <p:txBody>
            <a:bodyPr vertOverflow="clip" anchor="ctr" wrap="square" bIns="0" rIns="72000" tIns="0" lIns="0">
              <a:normAutofit/>
            </a:bodyPr>
            <a:lstStyle/>
            <a:p>
              <a:pPr fontAlgn="ctr" algn="ctr">
                <a:defRPr spc="50"/>
              </a:pPr>
              <a:r>
                <a:rPr sz="800" b="1" lang="en-GB" spc="50" noProof="1"/>
                <a:t>Instämmer</a:t>
              </a:r>
              <a:r>
                <a:rPr sz="800" b="1" lang="en-GB" spc="50" noProof="1"/>
                <a:t> + </a:t>
              </a:r>
              <a:r>
                <a:rPr sz="800" b="1" lang="en-GB" spc="50" noProof="1"/>
                <a:t>Instämmer helt</a:t>
              </a:r>
            </a:p>
          </p:txBody>
        </p:sp>
        <p:sp>
          <p:nvSpPr>
            <p:cNvPr id="201" name="Cell_2_1_2_1"/>
            <p:cNvSpPr txBox="1"/>
            <p:nvPr/>
          </p:nvSpPr>
          <p:spPr>
            <a:xfrm>
              <a:off y="1698535" x="700222"/>
              <a:ext cx="3420000" cy="450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lang="en-GB" sz="900" spc="50" noProof="1"/>
                <a:t>...mitt barn känner sig tryggt på förskolan</a:t>
              </a:r>
            </a:p>
          </p:txBody>
        </p:sp>
        <p:sp>
          <p:nvSpPr>
            <p:cNvPr id="301" name="Cell_3_1_3_1"/>
            <p:cNvSpPr txBox="1"/>
            <p:nvPr/>
          </p:nvSpPr>
          <p:spPr>
            <a:xfrm>
              <a:off y="2148535" x="700222"/>
              <a:ext cx="3420000" cy="450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lang="en-GB" sz="900" spc="50" noProof="1"/>
                <a:t>…förskolan stimulerar barnens samspel i grupp</a:t>
              </a:r>
            </a:p>
          </p:txBody>
        </p:sp>
        <p:sp>
          <p:nvSpPr>
            <p:cNvPr id="401" name="Cell_4_1_4_1"/>
            <p:cNvSpPr txBox="1"/>
            <p:nvPr/>
          </p:nvSpPr>
          <p:spPr>
            <a:xfrm>
              <a:off y="2598535" x="700222"/>
              <a:ext cx="3420000" cy="450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lang="en-GB" sz="900" spc="50" noProof="1"/>
                <a:t>…barnen ges lika möjligheter att utvecklas oberoende av kön, etnisk tillhörighet, religion eller funktionsnedsättning</a:t>
              </a:r>
            </a:p>
          </p:txBody>
        </p:sp>
        <p:graphicFrame>
          <p:nvGraphicFramePr>
            <p:cNvPr id="5002" name="Chart_2_2_2_3"/>
            <p:cNvGraphicFramePr>
              <a:graphicFrameLocks/>
            </p:cNvGraphicFramePr>
            <p:nvPr/>
          </p:nvGraphicFramePr>
          <p:xfrm>
            <a:off y="1698535" x="4120222"/>
            <a:ext cx="3420000" cy="450000"/>
          </p:xfrm>
          <a:graphic>
            <a:graphicData uri="http://schemas.openxmlformats.org/drawingml/2006/chart">
              <c:chart xmlns:c="http://schemas.openxmlformats.org/drawingml/2006/chart" r:id="Rd8f1d651ed594080"/>
            </a:graphicData>
          </a:graphic>
        </p:graphicFrame>
        <p:graphicFrame>
          <p:nvGraphicFramePr>
            <p:cNvPr id="5003" name="Chart_3_2_3_3"/>
            <p:cNvGraphicFramePr>
              <a:graphicFrameLocks/>
            </p:cNvGraphicFramePr>
            <p:nvPr/>
          </p:nvGraphicFramePr>
          <p:xfrm>
            <a:off y="2148535" x="4120222"/>
            <a:ext cx="3420000" cy="450000"/>
          </p:xfrm>
          <a:graphic>
            <a:graphicData uri="http://schemas.openxmlformats.org/drawingml/2006/chart">
              <c:chart xmlns:c="http://schemas.openxmlformats.org/drawingml/2006/chart" r:id="R6599ddca714d42c3"/>
            </a:graphicData>
          </a:graphic>
        </p:graphicFrame>
        <p:graphicFrame>
          <p:nvGraphicFramePr>
            <p:cNvPr id="5004" name="Chart_4_2_4_3"/>
            <p:cNvGraphicFramePr>
              <a:graphicFrameLocks/>
            </p:cNvGraphicFramePr>
            <p:nvPr/>
          </p:nvGraphicFramePr>
          <p:xfrm>
            <a:off y="2598535" x="4120222"/>
            <a:ext cx="3420000" cy="1350000"/>
          </p:xfrm>
          <a:graphic>
            <a:graphicData uri="http://schemas.openxmlformats.org/drawingml/2006/chart">
              <c:chart xmlns:c="http://schemas.openxmlformats.org/drawingml/2006/chart" r:id="R809789793d5043a7"/>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Zebran</a:t>
            </a:r>
            <a:r>
              <a:rPr lang="sv-SE" sz="1000" dirty="0">
                <a:latin typeface="Consolas" panose="020B0609020204030204" pitchFamily="49" charset="0"/>
              </a:rPr>
              <a:t> | Svarsfrekvens </a:t>
            </a:r>
            <a:r>
              <a:rPr lang="sv-SE" sz="1000" dirty="0">
                <a:latin typeface="Consolas" panose="020B0609020204030204" pitchFamily="49" charset="0"/>
              </a:rPr>
              <a:t>61%</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e661ede8a3ed4213">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är ett diagram som visar de tre frågor där vårdnadshavarna har svarat mest positivt som alltså har en hög andel som svarat 4 eller 5.</a:t>
            </a:r>
          </a:p>
        </p:txBody>
      </p:sp>
      <p:sp>
        <p:nvSpPr>
          <p:cNvPr id="7" name="BodyFooterLeft">
            <a:extLst>
              <a:ext uri="{FF2B5EF4-FFF2-40B4-BE49-F238E27FC236}">
                <a16:creationId xmlns:a16="http://schemas.microsoft.com/office/drawing/2014/main" id="{C048A531-D9AA-436A-A0F1-8FD017217482}"/>
              </a:ext>
            </a:extLst>
          </p:cNvPr>
          <p:cNvSpPr txBox="1"/>
          <p:nvPr/>
        </p:nvSpPr>
        <p:spPr>
          <a:xfrm>
            <a:off x="700222" y="3951338"/>
            <a:ext cx="7901637" cy="486000"/>
          </a:xfrm>
          <a:prstGeom prst="rect">
            <a:avLst/>
          </a:prstGeom>
          <a:noFill/>
        </p:spPr>
        <p:txBody>
          <a:bodyPr vertOverflow="clip" wrap="square" lIns="0" tIns="0" rIns="0" bIns="0" rtlCol="0" anchor="t">
            <a:normAutofit/>
          </a:bodyPr>
          <a:lstStyle/>
          <a:p>
            <a:pPr algn="l"/>
            <a:r>
              <a:rPr lang="en-GB" sz="900" spc="42" noProof="1"/>
              <a:t>Observera att det i vissa fall kan finnas frågor med lika stor andel som inte är med i listan då endast tre frågor presenteras. Om sidan är tom innebär detta att ingen har svarat detta i någon av frågorna.</a:t>
            </a:r>
          </a:p>
        </p:txBody>
      </p:sp>
      <p:grpSp>
        <p:nvGrpSpPr>
          <p:cNvPr id="60" name="BodyFooter"/>
          <p:cNvGrpSpPr/>
          <p:nvPr/>
        </p:nvGrpSpPr>
        <p:grpSpPr>
          <a:xfrm>
            <a:off x="720000" y="3600000"/>
            <a:ext cx="7704000" cy="518400"/>
            <a:chOff x="720000" y="3600000"/>
            <a:chExt cx="7704000" cy="518400"/>
          </a:xfrm>
        </p:grpSpPr>
        <p:sp>
          <p:nvSpPr>
            <p:cNvPr id="61" name="BodyFooterCenter"/>
            <p:cNvSpPr txBox="1"/>
            <p:nvPr/>
          </p:nvSpPr>
          <p:spPr>
            <a:xfrm>
              <a:off y="3600000" x="3288000"/>
              <a:ext cx="2568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Högst andel låga betyg</a:t>
            </a:r>
          </a:p>
        </p:txBody>
      </p:sp>
      <p:grpSp>
        <p:nvGrpSpPr>
          <p:cNvPr id="5000" name="BodyContent"/>
          <p:cNvGrpSpPr/>
          <p:nvPr/>
        </p:nvGrpSpPr>
        <p:grpSpPr>
          <a:xfrm>
            <a:off x="700222" y="1248535"/>
            <a:ext cx="7740000" cy="2700000"/>
            <a:chOff x="700222" y="1248535"/>
            <a:chExt cx="7740000" cy="2700000"/>
          </a:xfrm>
        </p:grpSpPr>
        <p:graphicFrame>
          <p:nvGraphicFramePr>
            <p:cNvPr id="5002" name="BodyContentTable"/>
            <p:cNvGraphicFramePr>
              <a:graphicFrameLocks/>
            </p:cNvGraphicFramePr>
            <p:nvPr/>
          </p:nvGraphicFramePr>
          <p:xfrm>
            <a:off x="700222" y="1248535"/>
            <a:ext cx="7740000" cy="2700000"/>
          </p:xfrm>
          <a:graphic>
            <a:graphicData uri="http://schemas.openxmlformats.org/drawingml/2006/table">
              <a:tbl>
                <a:tblPr>
</a:tblPr>
                <a:tblGrid>
                  <a:gridCol w="3420000"/>
                  <a:gridCol w="1710000"/>
                  <a:gridCol w="1710000"/>
                  <a:gridCol w="900000"/>
                </a:tblGrid>
                <!--columnGroups:-->
                <a:tr h="450000">
                  <a:tc>
                    <a:txBody>
                      <a:bodyPr/>
                      <a:lstStyle/>
                      <a:p>
                        <a:pPr fontAlgn="ctr" algn="ctr">
                          <a:defRPr spc="50"/>
                        </a:pPr>
                        <a:endParaRPr dirty="0" sz="800"/>
                      </a:p>
                    </a:txBody>
                    <a:tcPr anchor="ctr" marR="72000" marT="0" marB="0" marL="72000">
                      <a:lnL>
                        <a:noFill/>
                      </a:lnL>
                      <a:lnR>
                        <a:noFill/>
                      </a:lnR>
                      <a:lnT>
                        <a:noFill/>
                      </a:lnT>
                      <a:lnB>
                        <a:noFill/>
                      </a:lnB>
                    </a:tcPr>
                  </a:tc>
                  <a:tc>
                    <a:txBody>
                      <a:bodyPr/>
                      <a:lstStyle/>
                      <a:p>
                        <a:pPr fontAlgn="ctr" algn="ctr">
                          <a:defRPr spc="50"/>
                        </a:pPr>
                        <a:endParaRPr dirty="0" sz="800"/>
                      </a:p>
                    </a:txBody>
                    <a:tcPr anchor="ctr" marR="72000" marT="0" marB="0" marL="72000">
                      <a:lnL>
                        <a:noFill/>
                      </a:lnL>
                      <a:lnR>
                        <a:noFill/>
                      </a:lnR>
                      <a:lnT>
                        <a:noFill/>
                      </a:lnT>
                      <a:lnB>
                        <a:noFill/>
                      </a:lnB>
                    </a:tcPr>
                  </a:tc>
                  <a:tc>
                    <a:txBody>
                      <a:bodyPr/>
                      <a:lstStyle/>
                      <a:p>
                        <a:pPr fontAlgn="ctr" algn="ctr">
                          <a:defRPr spc="50"/>
                        </a:pPr>
                        <a:endParaRPr dirty="0" sz="800"/>
                      </a:p>
                    </a:txBody>
                    <a:tcPr anchor="ctr" marR="72000" marT="0" marB="0" marL="72000">
                      <a:lnL>
                        <a:noFill/>
                      </a:lnL>
                      <a:lnR>
                        <a:noFill/>
                      </a:lnR>
                      <a:lnT>
                        <a:noFill/>
                      </a:lnT>
                      <a:lnB>
                        <a:noFill/>
                      </a:lnB>
                    </a:tcPr>
                  </a:tc>
                  <a:tc>
                    <a:txBody>
                      <a:bodyPr/>
                      <a:lstStyle/>
                      <a:p>
                        <a:pPr fontAlgn="ctr" algn="ctr">
                          <a:defRPr spc="50"/>
                        </a:pPr>
                        <a:endParaRPr dirty="0" sz="800"/>
                      </a:p>
                    </a:txBody>
                    <a:tcPr anchor="ctr" marR="72000" marT="0" marB="0" marL="72000">
                      <a:lnL>
                        <a:noFill/>
                      </a:lnL>
                      <a:lnR>
                        <a:noFill/>
                      </a:lnR>
                      <a:lnT>
                        <a:noFill/>
                      </a:lnT>
                      <a:lnB>
                        <a:noFill/>
                      </a:lnB>
                    </a:tcPr>
                  </a:tc>
                </a:tr>
                <!--columnGroups:-->
                <a:tr h="450000">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ctr">
                          <a:defRPr spc="50"/>
                        </a:pPr>
                        <a:r>
                          <a:rPr lang="en-GB" sz="900" spc="50" noProof="1"/>
                          <a:t>27%</a:t>
                        </a:r>
                      </a:p>
                    </a:txBody>
                    <a:tcPr anchor="ctr" marT="0" marB="0" horzOverflow="clip" marL="72000" marR="72000">
                      <a:lnL>
                        <a:noFill/>
                      </a:lnL>
                      <a:lnR>
                        <a:noFill/>
                      </a:lnR>
                      <a:lnT>
                        <a:noFill/>
                      </a:lnT>
                      <a:lnB>
                        <a:noFill/>
                      </a:lnB>
                    </a:tcPr>
                  </a:tc>
                </a:tr>
                <!--columnGroups:-->
                <a:tr h="450000">
                  <a:tc>
                    <a:txBody>
                      <a:bodyPr/>
                      <a:lstStyle/>
                      <a:p>
                        <a:pPr fontAlgn="ctr" algn="r">
                          <a:defRPr spc="50"/>
                        </a:pPr>
                        <a:endParaRPr dirty="0" sz="11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11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11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ctr">
                          <a:defRPr spc="50"/>
                        </a:pPr>
                        <a:r>
                          <a:rPr lang="en-GB" sz="900" spc="50" noProof="1"/>
                          <a:t>9%</a:t>
                        </a:r>
                      </a:p>
                    </a:txBody>
                    <a:tcPr anchor="ctr" marT="0" marB="0" horzOverflow="clip" marL="72000" marR="72000">
                      <a:lnL>
                        <a:noFill/>
                      </a:lnL>
                      <a:lnR>
                        <a:noFill/>
                      </a:lnR>
                      <a:lnT>
                        <a:noFill/>
                      </a:lnT>
                      <a:lnB>
                        <a:noFill/>
                      </a:lnB>
                      <a:solidFill>
                        <a:srgbClr val="7F7F7F">
                          <a:alpha val="5000"/>
                        </a:srgbClr>
                      </a:solidFill>
                    </a:tcPr>
                  </a:tc>
                </a:tr>
                <!--columnGroups:-->
                <a:tr h="450000">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ctr">
                          <a:defRPr spc="50"/>
                        </a:pPr>
                        <a:r>
                          <a:rPr lang="en-GB" sz="900" spc="50" noProof="1"/>
                          <a:t>9%</a:t>
                        </a:r>
                      </a:p>
                    </a:txBody>
                    <a:tcPr anchor="ctr" marT="0" marB="0" horzOverflow="clip" marL="72000" marR="72000">
                      <a:lnL>
                        <a:noFill/>
                      </a:lnL>
                      <a:lnR>
                        <a:noFill/>
                      </a:lnR>
                      <a:lnT>
                        <a:noFill/>
                      </a:lnT>
                      <a:lnB>
                        <a:noFill/>
                      </a:lnB>
                    </a:tcPr>
                  </a:tc>
                </a:tr>
              </a:tbl>
            </a:graphicData>
          </a:graphic>
        </p:graphicFrame>
        <p:sp>
          <p:nvSpPr>
            <p:cNvPr id="104" name="Cell_1_4_1_4"/>
            <p:cNvSpPr txBox="1"/>
            <p:nvPr/>
          </p:nvSpPr>
          <p:spPr>
            <a:xfrm>
              <a:off y="1248535" x="7540222"/>
              <a:ext cx="900000" cy="450000"/>
            </a:xfrm>
            <a:prstGeom prst="rect">
              <a:avLst/>
            </a:prstGeom>
            <a:noFill/>
          </p:spPr>
          <p:style>
            <a:lnRef idx="0"/>
            <a:fillRef idx="0"/>
            <a:effectRef idx="0"/>
            <a:fontRef idx="minor"/>
          </p:style>
          <p:txBody>
            <a:bodyPr vertOverflow="clip" anchor="ctr" wrap="square" bIns="0" rIns="72000" tIns="0" lIns="0">
              <a:normAutofit/>
            </a:bodyPr>
            <a:lstStyle/>
            <a:p>
              <a:pPr fontAlgn="ctr" algn="ctr">
                <a:defRPr spc="50"/>
              </a:pPr>
              <a:r>
                <a:rPr sz="800" b="1" lang="en-GB" spc="50" noProof="1"/>
                <a:t>Instämmer inte alls </a:t>
              </a:r>
              <a:r>
                <a:rPr sz="800" b="1" lang="en-GB" spc="50" noProof="1"/>
                <a:t> + </a:t>
              </a:r>
              <a:r>
                <a:rPr sz="800" b="1" lang="en-GB" spc="50" noProof="1"/>
                <a:t>Instämmer inte</a:t>
              </a:r>
            </a:p>
          </p:txBody>
        </p:sp>
        <p:sp>
          <p:nvSpPr>
            <p:cNvPr id="201" name="Cell_2_1_2_1"/>
            <p:cNvSpPr txBox="1"/>
            <p:nvPr/>
          </p:nvSpPr>
          <p:spPr>
            <a:xfrm>
              <a:off y="1698535" x="700222"/>
              <a:ext cx="3420000" cy="450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lang="en-GB" sz="900" spc="50" noProof="1"/>
                <a:t>…mitt barns förskola har en utemiljö som är inspirerande och inbjudande</a:t>
              </a:r>
            </a:p>
          </p:txBody>
        </p:sp>
        <p:sp>
          <p:nvSpPr>
            <p:cNvPr id="301" name="Cell_3_1_3_1"/>
            <p:cNvSpPr txBox="1"/>
            <p:nvPr/>
          </p:nvSpPr>
          <p:spPr>
            <a:xfrm>
              <a:off y="2148535" x="700222"/>
              <a:ext cx="3420000" cy="450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lang="en-GB" sz="900" spc="50" noProof="1"/>
                <a:t>…mitt barn trivs på förskolan</a:t>
              </a:r>
            </a:p>
          </p:txBody>
        </p:sp>
        <p:sp>
          <p:nvSpPr>
            <p:cNvPr id="401" name="Cell_4_1_4_1"/>
            <p:cNvSpPr txBox="1"/>
            <p:nvPr/>
          </p:nvSpPr>
          <p:spPr>
            <a:xfrm>
              <a:off y="2598535" x="700222"/>
              <a:ext cx="3420000" cy="450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lang="en-GB" sz="900" spc="50" noProof="1"/>
                <a:t>…mitt barn känner den personal som möter dem på förskolan</a:t>
              </a:r>
            </a:p>
          </p:txBody>
        </p:sp>
        <p:graphicFrame>
          <p:nvGraphicFramePr>
            <p:cNvPr id="5002" name="Chart_2_2_2_3"/>
            <p:cNvGraphicFramePr>
              <a:graphicFrameLocks/>
            </p:cNvGraphicFramePr>
            <p:nvPr/>
          </p:nvGraphicFramePr>
          <p:xfrm>
            <a:off y="1698535" x="4120222"/>
            <a:ext cx="3420000" cy="450000"/>
          </p:xfrm>
          <a:graphic>
            <a:graphicData uri="http://schemas.openxmlformats.org/drawingml/2006/chart">
              <c:chart xmlns:c="http://schemas.openxmlformats.org/drawingml/2006/chart" r:id="Rdf3144f50d4c40a9"/>
            </a:graphicData>
          </a:graphic>
        </p:graphicFrame>
        <p:graphicFrame>
          <p:nvGraphicFramePr>
            <p:cNvPr id="5003" name="Chart_3_2_3_3"/>
            <p:cNvGraphicFramePr>
              <a:graphicFrameLocks/>
            </p:cNvGraphicFramePr>
            <p:nvPr/>
          </p:nvGraphicFramePr>
          <p:xfrm>
            <a:off y="2148535" x="4120222"/>
            <a:ext cx="3420000" cy="450000"/>
          </p:xfrm>
          <a:graphic>
            <a:graphicData uri="http://schemas.openxmlformats.org/drawingml/2006/chart">
              <c:chart xmlns:c="http://schemas.openxmlformats.org/drawingml/2006/chart" r:id="Rb9fc438313fe4a31"/>
            </a:graphicData>
          </a:graphic>
        </p:graphicFrame>
        <p:graphicFrame>
          <p:nvGraphicFramePr>
            <p:cNvPr id="5004" name="Chart_4_2_4_3"/>
            <p:cNvGraphicFramePr>
              <a:graphicFrameLocks/>
            </p:cNvGraphicFramePr>
            <p:nvPr/>
          </p:nvGraphicFramePr>
          <p:xfrm>
            <a:off y="2598535" x="4120222"/>
            <a:ext cx="3420000" cy="1350000"/>
          </p:xfrm>
          <a:graphic>
            <a:graphicData uri="http://schemas.openxmlformats.org/drawingml/2006/chart">
              <c:chart xmlns:c="http://schemas.openxmlformats.org/drawingml/2006/chart" r:id="R6fe1aa8e9ef2490c"/>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Zebran</a:t>
            </a:r>
            <a:r>
              <a:rPr lang="sv-SE" sz="1000" dirty="0">
                <a:latin typeface="Consolas" panose="020B0609020204030204" pitchFamily="49" charset="0"/>
              </a:rPr>
              <a:t> | Svarsfrekvens </a:t>
            </a:r>
            <a:r>
              <a:rPr lang="sv-SE" sz="1000" dirty="0">
                <a:latin typeface="Consolas" panose="020B0609020204030204" pitchFamily="49" charset="0"/>
              </a:rPr>
              <a:t>61%</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b77b45249e404599">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är ett diagram som visar de tre frågor där vårdnadshavarna har svarat mest negativt som alltså har en hög andel som svarat 1 eller 2. </a:t>
            </a:r>
          </a:p>
        </p:txBody>
      </p:sp>
      <p:sp>
        <p:nvSpPr>
          <p:cNvPr id="7" name="BodyFooterLeft">
            <a:extLst>
              <a:ext uri="{FF2B5EF4-FFF2-40B4-BE49-F238E27FC236}">
                <a16:creationId xmlns:a16="http://schemas.microsoft.com/office/drawing/2014/main" id="{C048A531-D9AA-436A-A0F1-8FD017217482}"/>
              </a:ext>
            </a:extLst>
          </p:cNvPr>
          <p:cNvSpPr txBox="1"/>
          <p:nvPr/>
        </p:nvSpPr>
        <p:spPr>
          <a:xfrm>
            <a:off x="700222" y="3951338"/>
            <a:ext cx="7901637" cy="486000"/>
          </a:xfrm>
          <a:prstGeom prst="rect">
            <a:avLst/>
          </a:prstGeom>
          <a:noFill/>
        </p:spPr>
        <p:txBody>
          <a:bodyPr vertOverflow="clip" wrap="square" lIns="0" tIns="0" rIns="0" bIns="0" rtlCol="0" anchor="t">
            <a:normAutofit/>
          </a:bodyPr>
          <a:lstStyle/>
          <a:p>
            <a:pPr algn="l"/>
            <a:r>
              <a:rPr lang="en-GB" sz="900" spc="42" noProof="1"/>
              <a:t>Observera att det i vissa fall kan finnas frågor med lika stor andel som inte är med i listan då endast tre frågor presenteras. Om sidan är tom innebär detta att ingen har svarat detta i någon av frågorna.</a:t>
            </a:r>
          </a:p>
        </p:txBody>
      </p:sp>
      <p:grpSp>
        <p:nvGrpSpPr>
          <p:cNvPr id="60" name="BodyFooter"/>
          <p:cNvGrpSpPr/>
          <p:nvPr/>
        </p:nvGrpSpPr>
        <p:grpSpPr>
          <a:xfrm>
            <a:off x="720000" y="3600000"/>
            <a:ext cx="7704000" cy="518400"/>
            <a:chOff x="720000" y="3600000"/>
            <a:chExt cx="7704000" cy="518400"/>
          </a:xfrm>
        </p:grpSpPr>
        <p:sp>
          <p:nvSpPr>
            <p:cNvPr id="61" name="BodyFooterCenter"/>
            <p:cNvSpPr txBox="1"/>
            <p:nvPr/>
          </p:nvSpPr>
          <p:spPr>
            <a:xfrm>
              <a:off y="3600000" x="3288000"/>
              <a:ext cx="2568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Högst andel vet ej</a:t>
            </a:r>
          </a:p>
        </p:txBody>
      </p:sp>
      <p:grpSp>
        <p:nvGrpSpPr>
          <p:cNvPr id="5000" name="BodyContent"/>
          <p:cNvGrpSpPr/>
          <p:nvPr/>
        </p:nvGrpSpPr>
        <p:grpSpPr>
          <a:xfrm>
            <a:off x="700222" y="1248535"/>
            <a:ext cx="7740000" cy="2700000"/>
            <a:chOff x="700222" y="1248535"/>
            <a:chExt cx="7740000" cy="2700000"/>
          </a:xfrm>
        </p:grpSpPr>
        <p:graphicFrame>
          <p:nvGraphicFramePr>
            <p:cNvPr id="5002" name="BodyContentTable"/>
            <p:cNvGraphicFramePr>
              <a:graphicFrameLocks/>
            </p:cNvGraphicFramePr>
            <p:nvPr/>
          </p:nvGraphicFramePr>
          <p:xfrm>
            <a:off x="700222" y="1248535"/>
            <a:ext cx="7740000" cy="2700000"/>
          </p:xfrm>
          <a:graphic>
            <a:graphicData uri="http://schemas.openxmlformats.org/drawingml/2006/table">
              <a:tbl>
                <a:tblPr>
</a:tblPr>
                <a:tblGrid>
                  <a:gridCol w="3420000"/>
                  <a:gridCol w="1710000"/>
                  <a:gridCol w="1710000"/>
                  <a:gridCol w="900000"/>
                </a:tblGrid>
                <!--columnGroups:-->
                <a:tr h="450000">
                  <a:tc>
                    <a:txBody>
                      <a:bodyPr/>
                      <a:lstStyle/>
                      <a:p>
                        <a:pPr fontAlgn="ctr" algn="ctr">
                          <a:defRPr spc="50"/>
                        </a:pPr>
                        <a:endParaRPr dirty="0" sz="1100"/>
                      </a:p>
                    </a:txBody>
                    <a:tcPr anchor="ctr" marR="72000" marT="0" marB="0" marL="72000">
                      <a:lnL>
                        <a:noFill/>
                      </a:lnL>
                      <a:lnR>
                        <a:noFill/>
                      </a:lnR>
                      <a:lnT>
                        <a:noFill/>
                      </a:lnT>
                      <a:lnB>
                        <a:noFill/>
                      </a:lnB>
                    </a:tcPr>
                  </a:tc>
                  <a:tc>
                    <a:txBody>
                      <a:bodyPr/>
                      <a:lstStyle/>
                      <a:p>
                        <a:pPr fontAlgn="ctr" algn="ctr">
                          <a:defRPr spc="50"/>
                        </a:pPr>
                        <a:endParaRPr dirty="0" sz="1100"/>
                      </a:p>
                    </a:txBody>
                    <a:tcPr anchor="ctr" marR="72000" marT="0" marB="0" marL="72000">
                      <a:lnL>
                        <a:noFill/>
                      </a:lnL>
                      <a:lnR>
                        <a:noFill/>
                      </a:lnR>
                      <a:lnT>
                        <a:noFill/>
                      </a:lnT>
                      <a:lnB>
                        <a:noFill/>
                      </a:lnB>
                    </a:tcPr>
                  </a:tc>
                  <a:tc>
                    <a:txBody>
                      <a:bodyPr/>
                      <a:lstStyle/>
                      <a:p>
                        <a:pPr fontAlgn="ctr" algn="ctr">
                          <a:defRPr spc="50"/>
                        </a:pPr>
                        <a:endParaRPr dirty="0" sz="1100"/>
                      </a:p>
                    </a:txBody>
                    <a:tcPr anchor="ctr" marR="72000" marT="0" marB="0" marL="72000">
                      <a:lnL>
                        <a:noFill/>
                      </a:lnL>
                      <a:lnR>
                        <a:noFill/>
                      </a:lnR>
                      <a:lnT>
                        <a:noFill/>
                      </a:lnT>
                      <a:lnB>
                        <a:noFill/>
                      </a:lnB>
                    </a:tcPr>
                  </a:tc>
                  <a:tc>
                    <a:txBody>
                      <a:bodyPr/>
                      <a:lstStyle/>
                      <a:p>
                        <a:pPr fontAlgn="ctr" algn="ctr">
                          <a:defRPr spc="50"/>
                        </a:pPr>
                        <a:endParaRPr dirty="0" sz="1100"/>
                      </a:p>
                    </a:txBody>
                    <a:tcPr anchor="ctr" marR="72000" marT="0" marB="0" marL="72000">
                      <a:lnL>
                        <a:noFill/>
                      </a:lnL>
                      <a:lnR>
                        <a:noFill/>
                      </a:lnR>
                      <a:lnT>
                        <a:noFill/>
                      </a:lnT>
                      <a:lnB>
                        <a:noFill/>
                      </a:lnB>
                    </a:tcPr>
                  </a:tc>
                </a:tr>
                <!--columnGroups:-->
                <a:tr h="450000">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ctr">
                          <a:defRPr spc="50"/>
                        </a:pPr>
                        <a:r>
                          <a:rPr lang="en-GB" sz="900" spc="50" noProof="1"/>
                          <a:t>18%</a:t>
                        </a:r>
                      </a:p>
                    </a:txBody>
                    <a:tcPr anchor="ctr" marT="0" marB="0" horzOverflow="clip" marL="72000" marR="72000">
                      <a:lnL>
                        <a:noFill/>
                      </a:lnL>
                      <a:lnR>
                        <a:noFill/>
                      </a:lnR>
                      <a:lnT>
                        <a:noFill/>
                      </a:lnT>
                      <a:lnB>
                        <a:noFill/>
                      </a:lnB>
                    </a:tcPr>
                  </a:tc>
                </a:tr>
                <!--columnGroups:-->
                <a:tr h="450000">
                  <a:tc>
                    <a:txBody>
                      <a:bodyPr/>
                      <a:lstStyle/>
                      <a:p>
                        <a:pPr fontAlgn="ctr" algn="r">
                          <a:defRPr spc="50"/>
                        </a:pPr>
                        <a:endParaRPr dirty="0" sz="11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11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11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ctr">
                          <a:defRPr spc="50"/>
                        </a:pPr>
                        <a:r>
                          <a:rPr lang="en-GB" sz="900" spc="50" noProof="1"/>
                          <a:t>9%</a:t>
                        </a:r>
                      </a:p>
                    </a:txBody>
                    <a:tcPr anchor="ctr" marT="0" marB="0" horzOverflow="clip" marL="72000" marR="72000">
                      <a:lnL>
                        <a:noFill/>
                      </a:lnL>
                      <a:lnR>
                        <a:noFill/>
                      </a:lnR>
                      <a:lnT>
                        <a:noFill/>
                      </a:lnT>
                      <a:lnB>
                        <a:noFill/>
                      </a:lnB>
                      <a:solidFill>
                        <a:srgbClr val="7F7F7F">
                          <a:alpha val="5000"/>
                        </a:srgbClr>
                      </a:solidFill>
                    </a:tcPr>
                  </a:tc>
                </a:tr>
                <!--columnGroups:-->
                <a:tr h="450000">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ctr">
                          <a:defRPr spc="50"/>
                        </a:pPr>
                        <a:r>
                          <a:rPr lang="en-GB" sz="900" spc="50" noProof="1"/>
                          <a:t>9%</a:t>
                        </a:r>
                      </a:p>
                    </a:txBody>
                    <a:tcPr anchor="ctr" marT="0" marB="0" horzOverflow="clip" marL="72000" marR="72000">
                      <a:lnL>
                        <a:noFill/>
                      </a:lnL>
                      <a:lnR>
                        <a:noFill/>
                      </a:lnR>
                      <a:lnT>
                        <a:noFill/>
                      </a:lnT>
                      <a:lnB>
                        <a:noFill/>
                      </a:lnB>
                    </a:tcPr>
                  </a:tc>
                </a:tr>
              </a:tbl>
            </a:graphicData>
          </a:graphic>
        </p:graphicFrame>
        <p:sp>
          <p:nvSpPr>
            <p:cNvPr id="104" name="Cell_1_4_1_4"/>
            <p:cNvSpPr txBox="1"/>
            <p:nvPr/>
          </p:nvSpPr>
          <p:spPr>
            <a:xfrm>
              <a:off y="1248535" x="7540222"/>
              <a:ext cx="900000" cy="450000"/>
            </a:xfrm>
            <a:prstGeom prst="rect">
              <a:avLst/>
            </a:prstGeom>
            <a:noFill/>
          </p:spPr>
          <p:style>
            <a:lnRef idx="0"/>
            <a:fillRef idx="0"/>
            <a:effectRef idx="0"/>
            <a:fontRef idx="minor"/>
          </p:style>
          <p:txBody>
            <a:bodyPr vertOverflow="clip" anchor="ctr" wrap="square" bIns="0" rIns="72000" tIns="0" lIns="0">
              <a:normAutofit/>
            </a:bodyPr>
            <a:lstStyle/>
            <a:p>
              <a:pPr fontAlgn="ctr" algn="ctr">
                <a:defRPr spc="50"/>
              </a:pPr>
              <a:r>
                <a:rPr b="1" lang="en-GB" sz="900" spc="50" noProof="1"/>
                <a:t>Vet inte</a:t>
              </a:r>
            </a:p>
          </p:txBody>
        </p:sp>
        <p:sp>
          <p:nvSpPr>
            <p:cNvPr id="201" name="Cell_2_1_2_1"/>
            <p:cNvSpPr txBox="1"/>
            <p:nvPr/>
          </p:nvSpPr>
          <p:spPr>
            <a:xfrm>
              <a:off y="1698535" x="700222"/>
              <a:ext cx="3420000" cy="450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lang="en-GB" sz="900" spc="50" noProof="1"/>
                <a:t>…förståelse för hur egna handlingar kan påverka miljön och bidra till en hållbar utveckling</a:t>
              </a:r>
            </a:p>
          </p:txBody>
        </p:sp>
        <p:sp>
          <p:nvSpPr>
            <p:cNvPr id="301" name="Cell_3_1_3_1"/>
            <p:cNvSpPr txBox="1"/>
            <p:nvPr/>
          </p:nvSpPr>
          <p:spPr>
            <a:xfrm>
              <a:off y="2148535" x="700222"/>
              <a:ext cx="3420000" cy="450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lang="en-GB" sz="900" spc="50" noProof="1"/>
                <a:t>…mitt barn trivs på förskolan</a:t>
              </a:r>
            </a:p>
          </p:txBody>
        </p:sp>
        <p:sp>
          <p:nvSpPr>
            <p:cNvPr id="401" name="Cell_4_1_4_1"/>
            <p:cNvSpPr txBox="1"/>
            <p:nvPr/>
          </p:nvSpPr>
          <p:spPr>
            <a:xfrm>
              <a:off y="2598535" x="700222"/>
              <a:ext cx="3420000" cy="450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lang="en-GB" sz="900" spc="50" noProof="1"/>
                <a:t>…mitt barns förskola uppmuntrar till lek, utveckling och lärande</a:t>
              </a:r>
            </a:p>
          </p:txBody>
        </p:sp>
        <p:graphicFrame>
          <p:nvGraphicFramePr>
            <p:cNvPr id="5002" name="Chart_2_2_2_3"/>
            <p:cNvGraphicFramePr>
              <a:graphicFrameLocks/>
            </p:cNvGraphicFramePr>
            <p:nvPr/>
          </p:nvGraphicFramePr>
          <p:xfrm>
            <a:off y="1698535" x="4120222"/>
            <a:ext cx="3420000" cy="450000"/>
          </p:xfrm>
          <a:graphic>
            <a:graphicData uri="http://schemas.openxmlformats.org/drawingml/2006/chart">
              <c:chart xmlns:c="http://schemas.openxmlformats.org/drawingml/2006/chart" r:id="R5028bae6acbf4825"/>
            </a:graphicData>
          </a:graphic>
        </p:graphicFrame>
        <p:graphicFrame>
          <p:nvGraphicFramePr>
            <p:cNvPr id="5003" name="Chart_3_2_3_3"/>
            <p:cNvGraphicFramePr>
              <a:graphicFrameLocks/>
            </p:cNvGraphicFramePr>
            <p:nvPr/>
          </p:nvGraphicFramePr>
          <p:xfrm>
            <a:off y="2148535" x="4120222"/>
            <a:ext cx="3420000" cy="450000"/>
          </p:xfrm>
          <a:graphic>
            <a:graphicData uri="http://schemas.openxmlformats.org/drawingml/2006/chart">
              <c:chart xmlns:c="http://schemas.openxmlformats.org/drawingml/2006/chart" r:id="R4ca35cd4572248e2"/>
            </a:graphicData>
          </a:graphic>
        </p:graphicFrame>
        <p:graphicFrame>
          <p:nvGraphicFramePr>
            <p:cNvPr id="5004" name="Chart_4_2_4_3"/>
            <p:cNvGraphicFramePr>
              <a:graphicFrameLocks/>
            </p:cNvGraphicFramePr>
            <p:nvPr/>
          </p:nvGraphicFramePr>
          <p:xfrm>
            <a:off y="2598535" x="4120222"/>
            <a:ext cx="3420000" cy="1350000"/>
          </p:xfrm>
          <a:graphic>
            <a:graphicData uri="http://schemas.openxmlformats.org/drawingml/2006/chart">
              <c:chart xmlns:c="http://schemas.openxmlformats.org/drawingml/2006/chart" r:id="R0bea66b33fee4dcc"/>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Zebran</a:t>
            </a:r>
            <a:r>
              <a:rPr lang="sv-SE" sz="1000" dirty="0">
                <a:latin typeface="Consolas" panose="020B0609020204030204" pitchFamily="49" charset="0"/>
              </a:rPr>
              <a:t> | Svarsfrekvens </a:t>
            </a:r>
            <a:r>
              <a:rPr lang="sv-SE" sz="1000" dirty="0">
                <a:latin typeface="Consolas" panose="020B0609020204030204" pitchFamily="49" charset="0"/>
              </a:rPr>
              <a:t>61%</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e2660bc0120b4ec1">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diagram visar de tre frågor där vårdnadshavarna har svarat alternativet Vet ej i högst utsträckning. </a:t>
            </a:r>
          </a:p>
        </p:txBody>
      </p:sp>
      <p:sp>
        <p:nvSpPr>
          <p:cNvPr id="7" name="BodyFooterLeft">
            <a:extLst>
              <a:ext uri="{FF2B5EF4-FFF2-40B4-BE49-F238E27FC236}">
                <a16:creationId xmlns:a16="http://schemas.microsoft.com/office/drawing/2014/main" id="{C048A531-D9AA-436A-A0F1-8FD017217482}"/>
              </a:ext>
            </a:extLst>
          </p:cNvPr>
          <p:cNvSpPr txBox="1"/>
          <p:nvPr/>
        </p:nvSpPr>
        <p:spPr>
          <a:xfrm>
            <a:off x="700222" y="3951338"/>
            <a:ext cx="7901637" cy="486000"/>
          </a:xfrm>
          <a:prstGeom prst="rect">
            <a:avLst/>
          </a:prstGeom>
          <a:noFill/>
        </p:spPr>
        <p:txBody>
          <a:bodyPr vertOverflow="clip" wrap="square" lIns="0" tIns="0" rIns="0" bIns="0" rtlCol="0" anchor="t">
            <a:normAutofit/>
          </a:bodyPr>
          <a:lstStyle/>
          <a:p>
            <a:pPr algn="l"/>
            <a:r>
              <a:rPr lang="en-GB" sz="900" spc="42" noProof="1"/>
              <a:t>Observera att det i vissa fall kan finnas frågor med lika stor andel som inte är med i listan då endast tre frågor presenteras. Om sidan är tom innebär detta att ingen har svarat detta i någon av frågorna.</a:t>
            </a:r>
          </a:p>
        </p:txBody>
      </p:sp>
      <p:grpSp>
        <p:nvGrpSpPr>
          <p:cNvPr id="60" name="BodyFooter"/>
          <p:cNvGrpSpPr/>
          <p:nvPr/>
        </p:nvGrpSpPr>
        <p:grpSpPr>
          <a:xfrm>
            <a:off x="720000" y="3600000"/>
            <a:ext cx="7704000" cy="518400"/>
            <a:chOff x="720000" y="3600000"/>
            <a:chExt cx="7704000" cy="518400"/>
          </a:xfrm>
        </p:grpSpPr>
        <p:sp>
          <p:nvSpPr>
            <p:cNvPr id="61" name="BodyFooterCenter"/>
            <p:cNvSpPr txBox="1"/>
            <p:nvPr/>
          </p:nvSpPr>
          <p:spPr>
            <a:xfrm>
              <a:off y="3600000" x="3288000"/>
              <a:ext cx="2568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Normer och värden</a:t>
            </a:r>
          </a:p>
        </p:txBody>
      </p:sp>
      <p:grpSp>
        <p:nvGrpSpPr>
          <p:cNvPr id="5000" name="BodyContent"/>
          <p:cNvGrpSpPr/>
          <p:nvPr/>
        </p:nvGrpSpPr>
        <p:grpSpPr>
          <a:xfrm>
            <a:off x="700222" y="1248535"/>
            <a:ext cx="7740000" cy="3168000"/>
            <a:chOff x="700222" y="1248535"/>
            <a:chExt cx="7740000" cy="3168000"/>
          </a:xfrm>
        </p:grpSpPr>
        <p:graphicFrame>
          <p:nvGraphicFramePr>
            <p:cNvPr id="5002" name="BodyContentTable"/>
            <p:cNvGraphicFramePr>
              <a:graphicFrameLocks/>
            </p:cNvGraphicFramePr>
            <p:nvPr/>
          </p:nvGraphicFramePr>
          <p:xfrm>
            <a:off x="700222" y="1248535"/>
            <a:ext cx="7740000" cy="3168000"/>
          </p:xfrm>
          <a:graphic>
            <a:graphicData uri="http://schemas.openxmlformats.org/drawingml/2006/table">
              <a:tbl>
                <a:tblPr>
</a:tblPr>
                <a:tblGrid>
                  <a:gridCol w="3870000"/>
                  <a:gridCol w="1935000"/>
                  <a:gridCol w="1935000"/>
                </a:tblGrid>
                <!--columnGroups:-->
                <a:tr h="288000">
                  <a:tc>
                    <a:txBody>
                      <a:bodyPr/>
                      <a:lstStyle/>
                      <a:p>
                        <a:pPr fontAlgn="ctr" algn="ctr">
                          <a:defRPr spc="50"/>
                        </a:pPr>
                        <a:endParaRPr dirty="0" sz="700"/>
                      </a:p>
                    </a:txBody>
                    <a:tcPr anchor="ctr" marR="72000" marT="0" marB="0" marL="72000">
                      <a:lnL>
                        <a:noFill/>
                      </a:lnL>
                      <a:lnR>
                        <a:noFill/>
                      </a:lnR>
                      <a:lnT>
                        <a:noFill/>
                      </a:lnT>
                      <a:lnB>
                        <a:noFill/>
                      </a:lnB>
                    </a:tcPr>
                  </a:tc>
                  <a:tc>
                    <a:txBody>
                      <a:bodyPr/>
                      <a:lstStyle/>
                      <a:p>
                        <a:pPr fontAlgn="ctr" algn="ctr">
                          <a:defRPr spc="50"/>
                        </a:pPr>
                        <a:endParaRPr dirty="0" sz="700"/>
                      </a:p>
                    </a:txBody>
                    <a:tcPr anchor="ctr" marR="72000" marT="0" marB="0" marL="72000">
                      <a:lnL>
                        <a:noFill/>
                      </a:lnL>
                      <a:lnR>
                        <a:noFill/>
                      </a:lnR>
                      <a:lnT>
                        <a:noFill/>
                      </a:lnT>
                      <a:lnB>
                        <a:noFill/>
                      </a:lnB>
                    </a:tcPr>
                  </a:tc>
                  <a:tc>
                    <a:txBody>
                      <a:bodyPr/>
                      <a:lstStyle/>
                      <a:p>
                        <a:pPr fontAlgn="ctr" algn="ctr">
                          <a:defRPr spc="50"/>
                        </a:pPr>
                        <a:endParaRPr dirty="0" sz="700"/>
                      </a:p>
                    </a:txBody>
                    <a:tcPr anchor="ctr" marR="72000" marT="0" marB="0" marL="72000">
                      <a:lnL>
                        <a:noFill/>
                      </a:lnL>
                      <a:lnR>
                        <a:noFill/>
                      </a:lnR>
                      <a:lnT>
                        <a:noFill/>
                      </a:lnT>
                      <a:lnB>
                        <a:noFill/>
                      </a:lnB>
                    </a:tcPr>
                  </a:tc>
                </a:tr>
                <!--columnGroups:-->
                <a:tr h="288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columnGroups:-->
                <a:tr h="288000">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r>
                <!--columnGroups:-->
                <a:tr h="288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columnGroups:-->
                <a:tr h="288000">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r>
                <!--columnGroups:-->
                <a:tr h="288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columnGroups:-->
                <a:tr h="288000">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r>
                <!--columnGroups:-->
                <a:tr h="288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a:tbl>
            </a:graphicData>
          </a:graphic>
        </p:graphicFrame>
        <p:sp>
          <p:nvSpPr>
            <p:cNvPr id="201" name="Cell_2_1_2_1"/>
            <p:cNvSpPr txBox="1"/>
            <p:nvPr/>
          </p:nvSpPr>
          <p:spPr>
            <a:xfrm>
              <a:off y="1536535" x="700222"/>
              <a:ext cx="3870000" cy="288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…mitt barn trivs på förskolan</a:t>
              </a:r>
            </a:p>
          </p:txBody>
        </p:sp>
        <p:sp>
          <p:nvSpPr>
            <p:cNvPr id="301" name="Cell_3_1_3_1"/>
            <p:cNvSpPr txBox="1"/>
            <p:nvPr/>
          </p:nvSpPr>
          <p:spPr>
            <a:xfrm>
              <a:off y="1824535" x="700222"/>
              <a:ext cx="3870000" cy="288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...mitt barn känner sig tryggt på förskolan</a:t>
              </a:r>
            </a:p>
          </p:txBody>
        </p:sp>
        <p:sp>
          <p:nvSpPr>
            <p:cNvPr id="401" name="Cell_4_1_4_1"/>
            <p:cNvSpPr txBox="1"/>
            <p:nvPr/>
          </p:nvSpPr>
          <p:spPr>
            <a:xfrm>
              <a:off y="2112535" x="700222"/>
              <a:ext cx="3870000" cy="288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…mitt barn känner den personal som möter dem på förskolan</a:t>
              </a:r>
            </a:p>
          </p:txBody>
        </p:sp>
        <p:sp>
          <p:nvSpPr>
            <p:cNvPr id="501" name="Cell_5_1_5_1"/>
            <p:cNvSpPr txBox="1"/>
            <p:nvPr/>
          </p:nvSpPr>
          <p:spPr>
            <a:xfrm>
              <a:off y="2400535" x="700222"/>
              <a:ext cx="3870000" cy="288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...personalen bemöter mitt barn på ett sätt som passar barnet</a:t>
              </a:r>
            </a:p>
          </p:txBody>
        </p:sp>
        <p:sp>
          <p:nvSpPr>
            <p:cNvPr id="601" name="Cell_6_1_6_1"/>
            <p:cNvSpPr txBox="1"/>
            <p:nvPr/>
          </p:nvSpPr>
          <p:spPr>
            <a:xfrm>
              <a:off y="2688535" x="700222"/>
              <a:ext cx="3870000" cy="288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…förskolan stimulerar barnens samspel i grupp</a:t>
              </a:r>
            </a:p>
          </p:txBody>
        </p:sp>
        <p:sp>
          <p:nvSpPr>
            <p:cNvPr id="701" name="Cell_7_1_7_1"/>
            <p:cNvSpPr txBox="1"/>
            <p:nvPr/>
          </p:nvSpPr>
          <p:spPr>
            <a:xfrm>
              <a:off y="2976535" x="700222"/>
              <a:ext cx="3870000" cy="288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…mitt barn ges möjlighet att bearbeta konflikter, reda ut missförstånd, kompromissa och respektera varandra</a:t>
              </a:r>
            </a:p>
          </p:txBody>
        </p:sp>
        <p:sp>
          <p:nvSpPr>
            <p:cNvPr id="801" name="Cell_8_1_8_1"/>
            <p:cNvSpPr txBox="1"/>
            <p:nvPr/>
          </p:nvSpPr>
          <p:spPr>
            <a:xfrm>
              <a:off y="3264535" x="700222"/>
              <a:ext cx="3870000" cy="288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…barnen ges lika möjligheter att utvecklas oberoende av kön, etnisk tillhörighet, religion eller funktionsnedsättning</a:t>
              </a:r>
            </a:p>
          </p:txBody>
        </p:sp>
        <p:graphicFrame>
          <p:nvGraphicFramePr>
            <p:cNvPr id="5002" name="Chart_2_2_2_3"/>
            <p:cNvGraphicFramePr>
              <a:graphicFrameLocks/>
            </p:cNvGraphicFramePr>
            <p:nvPr/>
          </p:nvGraphicFramePr>
          <p:xfrm>
            <a:off y="1536535" x="4570222"/>
            <a:ext cx="3870000" cy="288000"/>
          </p:xfrm>
          <a:graphic>
            <a:graphicData uri="http://schemas.openxmlformats.org/drawingml/2006/chart">
              <c:chart xmlns:c="http://schemas.openxmlformats.org/drawingml/2006/chart" r:id="R3cc61941926d437e"/>
            </a:graphicData>
          </a:graphic>
        </p:graphicFrame>
        <p:graphicFrame>
          <p:nvGraphicFramePr>
            <p:cNvPr id="5003" name="Chart_3_2_3_3"/>
            <p:cNvGraphicFramePr>
              <a:graphicFrameLocks/>
            </p:cNvGraphicFramePr>
            <p:nvPr/>
          </p:nvGraphicFramePr>
          <p:xfrm>
            <a:off y="1824535" x="4570222"/>
            <a:ext cx="3870000" cy="288000"/>
          </p:xfrm>
          <a:graphic>
            <a:graphicData uri="http://schemas.openxmlformats.org/drawingml/2006/chart">
              <c:chart xmlns:c="http://schemas.openxmlformats.org/drawingml/2006/chart" r:id="R5a88f49e033641bd"/>
            </a:graphicData>
          </a:graphic>
        </p:graphicFrame>
        <p:graphicFrame>
          <p:nvGraphicFramePr>
            <p:cNvPr id="5004" name="Chart_4_2_4_3"/>
            <p:cNvGraphicFramePr>
              <a:graphicFrameLocks/>
            </p:cNvGraphicFramePr>
            <p:nvPr/>
          </p:nvGraphicFramePr>
          <p:xfrm>
            <a:off y="2112535" x="4570222"/>
            <a:ext cx="3870000" cy="288000"/>
          </p:xfrm>
          <a:graphic>
            <a:graphicData uri="http://schemas.openxmlformats.org/drawingml/2006/chart">
              <c:chart xmlns:c="http://schemas.openxmlformats.org/drawingml/2006/chart" r:id="R5bdcc96722c84b31"/>
            </a:graphicData>
          </a:graphic>
        </p:graphicFrame>
        <p:graphicFrame>
          <p:nvGraphicFramePr>
            <p:cNvPr id="5005" name="Chart_5_2_5_3"/>
            <p:cNvGraphicFramePr>
              <a:graphicFrameLocks/>
            </p:cNvGraphicFramePr>
            <p:nvPr/>
          </p:nvGraphicFramePr>
          <p:xfrm>
            <a:off y="2400535" x="4570222"/>
            <a:ext cx="3870000" cy="288000"/>
          </p:xfrm>
          <a:graphic>
            <a:graphicData uri="http://schemas.openxmlformats.org/drawingml/2006/chart">
              <c:chart xmlns:c="http://schemas.openxmlformats.org/drawingml/2006/chart" r:id="R61bb3c0a863647b6"/>
            </a:graphicData>
          </a:graphic>
        </p:graphicFrame>
        <p:graphicFrame>
          <p:nvGraphicFramePr>
            <p:cNvPr id="5006" name="Chart_6_2_6_3"/>
            <p:cNvGraphicFramePr>
              <a:graphicFrameLocks/>
            </p:cNvGraphicFramePr>
            <p:nvPr/>
          </p:nvGraphicFramePr>
          <p:xfrm>
            <a:off y="2688535" x="4570222"/>
            <a:ext cx="3870000" cy="288000"/>
          </p:xfrm>
          <a:graphic>
            <a:graphicData uri="http://schemas.openxmlformats.org/drawingml/2006/chart">
              <c:chart xmlns:c="http://schemas.openxmlformats.org/drawingml/2006/chart" r:id="Rceb40ea2134b43db"/>
            </a:graphicData>
          </a:graphic>
        </p:graphicFrame>
        <p:graphicFrame>
          <p:nvGraphicFramePr>
            <p:cNvPr id="5007" name="Chart_7_2_7_3"/>
            <p:cNvGraphicFramePr>
              <a:graphicFrameLocks/>
            </p:cNvGraphicFramePr>
            <p:nvPr/>
          </p:nvGraphicFramePr>
          <p:xfrm>
            <a:off y="2976535" x="4570222"/>
            <a:ext cx="3870000" cy="288000"/>
          </p:xfrm>
          <a:graphic>
            <a:graphicData uri="http://schemas.openxmlformats.org/drawingml/2006/chart">
              <c:chart xmlns:c="http://schemas.openxmlformats.org/drawingml/2006/chart" r:id="R07421f4d80a74fa1"/>
            </a:graphicData>
          </a:graphic>
        </p:graphicFrame>
        <p:graphicFrame>
          <p:nvGraphicFramePr>
            <p:cNvPr id="5008" name="Chart_8_2_8_3"/>
            <p:cNvGraphicFramePr>
              <a:graphicFrameLocks/>
            </p:cNvGraphicFramePr>
            <p:nvPr/>
          </p:nvGraphicFramePr>
          <p:xfrm>
            <a:off y="3264535" x="4570222"/>
            <a:ext cx="3870000" cy="1152000"/>
          </p:xfrm>
          <a:graphic>
            <a:graphicData uri="http://schemas.openxmlformats.org/drawingml/2006/chart">
              <c:chart xmlns:c="http://schemas.openxmlformats.org/drawingml/2006/chart" r:id="Rce749dfc0fce493f"/>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Zebran</a:t>
            </a:r>
            <a:r>
              <a:rPr lang="sv-SE" sz="1000" dirty="0">
                <a:latin typeface="Consolas" panose="020B0609020204030204" pitchFamily="49" charset="0"/>
              </a:rPr>
              <a:t> | Svarsfrekvens </a:t>
            </a:r>
            <a:r>
              <a:rPr lang="sv-SE" sz="1000" dirty="0">
                <a:latin typeface="Consolas" panose="020B0609020204030204" pitchFamily="49" charset="0"/>
              </a:rPr>
              <a:t>61%</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52f26285b64040b1">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diagram visar resultatet för frågorna inom frågeområdet </a:t>
            </a:r>
            <a:r>
              <a:rPr lang="sv-SE" sz="1000" dirty="0"/>
              <a:t>Normer och värden</a:t>
            </a:r>
            <a:r>
              <a:rPr lang="sv-SE" sz="1000" dirty="0"/>
              <a:t>. Skalan är 1 (Instämmer inte alls) till 5 (Instämmer helt), plus Vet inte.</a:t>
            </a:r>
          </a:p>
        </p:txBody>
      </p:sp>
      <p:grpSp>
        <p:nvGrpSpPr>
          <p:cNvPr id="60" name="BodyFooter"/>
          <p:cNvGrpSpPr/>
          <p:nvPr/>
        </p:nvGrpSpPr>
        <p:grpSpPr>
          <a:xfrm>
            <a:off x="720000" y="4068000"/>
            <a:ext cx="7704000" cy="518400"/>
            <a:chOff x="720000" y="4068000"/>
            <a:chExt cx="7704000" cy="518400"/>
          </a:xfrm>
        </p:grpSpPr>
        <p:sp>
          <p:nvSpPr>
            <p:cNvPr id="61" name="BodyFooterCenter"/>
            <p:cNvSpPr txBox="1"/>
            <p:nvPr/>
          </p:nvSpPr>
          <p:spPr>
            <a:xfrm>
              <a:off y="4068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a:xfrm>
            <a:off x="553972" y="159000"/>
            <a:ext cx="8047887" cy="542585"/>
          </a:xfrm>
        </p:spPr>
        <p:txBody>
          <a:bodyPr/>
          <a:lstStyle/>
          <a:p>
            <a:r>
              <a:rPr lang="sv-SE" dirty="0"/>
              <a:t>Normer och värden</a:t>
            </a:r>
          </a:p>
        </p:txBody>
      </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Zebran</a:t>
            </a:r>
            <a:r>
              <a:rPr lang="sv-SE" sz="1000" dirty="0">
                <a:latin typeface="Consolas" panose="020B0609020204030204" pitchFamily="49" charset="0"/>
              </a:rPr>
              <a:t> | Svarsfrekvens </a:t>
            </a:r>
            <a:r>
              <a:rPr lang="sv-SE" sz="1000" dirty="0">
                <a:latin typeface="Consolas" panose="020B0609020204030204" pitchFamily="49" charset="0"/>
              </a:rPr>
              <a:t>61%</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5f93e7916bad4947">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BodyFooterLeft">
            <a:extLst>
              <a:ext uri="{FF2B5EF4-FFF2-40B4-BE49-F238E27FC236}">
                <a16:creationId xmlns:a16="http://schemas.microsoft.com/office/drawing/2014/main" id="{78FF5595-F32D-45D6-B515-51CAF96F71CA}"/>
              </a:ext>
            </a:extLst>
          </p:cNvPr>
          <p:cNvSpPr txBox="1"/>
          <p:nvPr/>
        </p:nvSpPr>
        <p:spPr>
          <a:xfrm>
            <a:off x="700222" y="4259385"/>
            <a:ext cx="7901637" cy="176030"/>
          </a:xfrm>
          <a:prstGeom prst="rect">
            <a:avLst/>
          </a:prstGeom>
          <a:noFill/>
        </p:spPr>
        <p:txBody>
          <a:bodyPr vertOverflow="clip" wrap="square" lIns="0" tIns="0" rIns="0" bIns="0" rtlCol="0" anchor="ctr"/>
          <a:lstStyle/>
          <a:p>
            <a:pPr algn="l"/>
            <a:r>
              <a:rPr lang="en-GB" sz="750" spc="42" noProof="1"/>
              <a:t>Årsjämförelsen gäller för </a:t>
            </a:r>
            <a:r>
              <a:rPr lang="en-GB" sz="750" spc="42" noProof="1"/>
              <a:t>Zebran</a:t>
            </a:r>
            <a:r>
              <a:rPr lang="en-GB" sz="750" spc="42" noProof="1"/>
              <a:t>.</a:t>
            </a:r>
          </a:p>
        </p:txBody>
      </p:sp>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 </a:t>
            </a:r>
          </a:p>
        </p:txBody>
      </p:sp>
      <p:grpSp>
        <p:nvGrpSpPr>
          <p:cNvPr id="60" name="BodyFooter"/>
          <p:cNvGrpSpPr/>
          <p:nvPr/>
        </p:nvGrpSpPr>
        <p:grpSpPr>
          <a:xfrm>
            <a:off x="720000" y="4644000"/>
            <a:ext cx="7704000" cy="518400"/>
            <a:chOff x="720000" y="4644000"/>
            <a:chExt cx="7704000" cy="518400"/>
          </a:xfrm>
        </p:grpSpPr>
        <p:sp>
          <p:nvSpPr>
            <p:cNvPr id="61" name="BodyFooterCenter"/>
            <p:cNvSpPr txBox="1"/>
            <p:nvPr/>
          </p:nvSpPr>
          <p:spPr>
            <a:xfrm>
              <a:off y="4644000" x="3288000"/>
              <a:ext cx="2568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grpSp>
        <p:nvGrpSpPr>
          <p:cNvPr id="5000" name="BodyContent"/>
          <p:cNvGrpSpPr/>
          <p:nvPr/>
        </p:nvGrpSpPr>
        <p:grpSpPr>
          <a:xfrm>
            <a:off x="720000" y="900000"/>
            <a:ext cx="7740000" cy="2700000"/>
            <a:chOff x="720000" y="900000"/>
            <a:chExt cx="7740000" cy="2700000"/>
          </a:xfrm>
        </p:grpSpPr>
        <p:graphicFrame>
          <p:nvGraphicFramePr>
            <p:cNvPr id="5002" name="BodyContentTable"/>
            <p:cNvGraphicFramePr>
              <a:graphicFrameLocks/>
            </p:cNvGraphicFramePr>
            <p:nvPr/>
          </p:nvGraphicFramePr>
          <p:xfrm>
            <a:off x="720000" y="900000"/>
            <a:ext cx="7740000" cy="2700000"/>
          </p:xfrm>
          <a:graphic>
            <a:graphicData uri="http://schemas.openxmlformats.org/drawingml/2006/table">
              <a:tbl>
                <a:tblPr>
</a:tblPr>
                <a:tblGrid>
                  <a:gridCol w="2340000"/>
                  <a:gridCol w="900000"/>
                  <a:gridCol w="900000"/>
                  <a:gridCol w="900000"/>
                  <a:gridCol w="900000"/>
                  <a:gridCol w="900000"/>
                  <a:gridCol w="900000"/>
                </a:tblGrid>
                <!--columnGroups:.-->
                <a:tr h="540000">
                  <a:tc>
                    <a:txBody>
                      <a:bodyPr/>
                      <a:lstStyle/>
                      <a:p>
                        <a:pPr fontAlgn="ctr" algn="l">
                          <a:defRPr spc="50"/>
                        </a:pP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GR</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Göteborg</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Hisingen 3</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Äringsgatan 4 A förskola</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Zebran</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2020</a:t>
                        </a:r>
                        <a:endParaRPr dirty="0" sz="1100"/>
                      </a:p>
                    </a:txBody>
                    <a:tcPr anchor="ctr" marR="72000" marT="36000" marB="36000" marL="72000">
                      <a:lnL>
                        <a:noFill/>
                      </a:lnL>
                      <a:lnR>
                        <a:noFill/>
                      </a:lnR>
                      <a:lnT>
                        <a:noFill/>
                      </a:lnT>
                      <a:lnB>
                        <a:noFill/>
                      </a:lnB>
                      <a:solidFill>
                        <a:schemeClr val="accent5">
                          <a:tint val="100%"/>
                        </a:schemeClr>
                      </a:solidFill>
                    </a:tcPr>
                  </a:tc>
                </a:tr>
                <!--columnGroups:.-->
                <a:tr h="540000">
                  <a:tc>
                    <a:txBody>
                      <a:bodyPr/>
                      <a:lstStyle/>
                      <a:p>
                        <a:pPr fontAlgn="ctr" algn="l">
                          <a:defRPr spc="50"/>
                        </a:pPr>
                        <a:r>
                          <a:rPr lang="en-GB" sz="900" spc="50" noProof="1">
                            <a:solidFill>
                              <a:schemeClr val="accent5">
                                <a:shade val="10%"/>
                              </a:schemeClr>
                            </a:solidFill>
                          </a:rPr>
                          <a:t>…mitt barn trivs på förskolan</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4.50</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4.46</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4.43</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4.45</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4.20</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4.20</a:t>
                        </a:r>
                      </a:p>
                    </a:txBody>
                    <a:tcPr anchor="ctr" marT="0" marB="0" horzOverflow="clip" marL="72000" marR="72000">
                      <a:lnL>
                        <a:noFill/>
                      </a:lnL>
                      <a:lnR>
                        <a:noFill/>
                      </a:lnR>
                      <a:lnT>
                        <a:noFill/>
                      </a:lnT>
                      <a:lnB>
                        <a:noFill/>
                      </a:lnB>
                      <a:solidFill>
                        <a:schemeClr val="accent5">
                          <a:tint val="0%"/>
                        </a:schemeClr>
                      </a:solidFill>
                    </a:tcPr>
                  </a:tc>
                </a:tr>
                <!--columnGroups:.-->
                <a:tr h="540000">
                  <a:tc>
                    <a:txBody>
                      <a:bodyPr/>
                      <a:lstStyle/>
                      <a:p>
                        <a:pPr fontAlgn="ctr" algn="l">
                          <a:defRPr spc="50"/>
                        </a:pPr>
                        <a:r>
                          <a:rPr lang="en-GB" sz="900" spc="50" noProof="1">
                            <a:solidFill>
                              <a:schemeClr val="accent5">
                                <a:shade val="10%"/>
                              </a:schemeClr>
                            </a:solidFill>
                          </a:rPr>
                          <a:t>...mitt barn känner sig tryggt på förskolan</a:t>
                        </a:r>
                        <a:endParaRPr dirty="0" sz="1100"/>
                      </a:p>
                    </a:txBody>
                    <a:tcPr anchor="ctr" marR="72000" marT="0" marB="0" horzOverflow="clip" marL="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4.47</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4.43</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4.41</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4.50</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4.36</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4.20</a:t>
                        </a:r>
                      </a:p>
                    </a:txBody>
                    <a:tcPr anchor="ctr" marT="0" marB="0" horzOverflow="clip" marL="72000" marR="72000">
                      <a:lnL>
                        <a:noFill/>
                      </a:lnL>
                      <a:lnR>
                        <a:noFill/>
                      </a:lnR>
                      <a:lnT>
                        <a:noFill/>
                      </a:lnT>
                      <a:lnB>
                        <a:noFill/>
                      </a:lnB>
                      <a:solidFill>
                        <a:schemeClr val="accent5">
                          <a:tint val="17%"/>
                        </a:schemeClr>
                      </a:solidFill>
                    </a:tcPr>
                  </a:tc>
                </a:tr>
                <!--columnGroups:.-->
                <a:tr h="540000">
                  <a:tc>
                    <a:txBody>
                      <a:bodyPr/>
                      <a:lstStyle/>
                      <a:p>
                        <a:pPr fontAlgn="ctr" algn="l">
                          <a:defRPr spc="50"/>
                        </a:pPr>
                        <a:r>
                          <a:rPr lang="en-GB" sz="900" spc="50" noProof="1">
                            <a:solidFill>
                              <a:schemeClr val="accent5">
                                <a:shade val="10%"/>
                              </a:schemeClr>
                            </a:solidFill>
                          </a:rPr>
                          <a:t>…mitt barn känner den personal som möter dem på förskolan</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4.42</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4.39</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4.34</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4.21</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3.91</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4.20</a:t>
                        </a:r>
                      </a:p>
                    </a:txBody>
                    <a:tcPr anchor="ctr" marT="0" marB="0" horzOverflow="clip" marL="72000" marR="72000">
                      <a:lnL>
                        <a:noFill/>
                      </a:lnL>
                      <a:lnR>
                        <a:noFill/>
                      </a:lnR>
                      <a:lnT>
                        <a:noFill/>
                      </a:lnT>
                      <a:lnB>
                        <a:noFill/>
                      </a:lnB>
                      <a:solidFill>
                        <a:schemeClr val="accent5">
                          <a:tint val="0%"/>
                        </a:schemeClr>
                      </a:solidFill>
                    </a:tcPr>
                  </a:tc>
                </a:tr>
                <!--columnGroups:.-->
                <a:tr h="540000">
                  <a:tc>
                    <a:txBody>
                      <a:bodyPr/>
                      <a:lstStyle/>
                      <a:p>
                        <a:pPr fontAlgn="ctr" algn="l">
                          <a:defRPr spc="50"/>
                        </a:pPr>
                        <a:r>
                          <a:rPr lang="en-GB" sz="900" spc="50" noProof="1">
                            <a:solidFill>
                              <a:schemeClr val="accent5">
                                <a:shade val="10%"/>
                              </a:schemeClr>
                            </a:solidFill>
                          </a:rPr>
                          <a:t>...personalen bemöter mitt barn på ett sätt som passar barnet</a:t>
                        </a:r>
                        <a:endParaRPr dirty="0" sz="1100"/>
                      </a:p>
                    </a:txBody>
                    <a:tcPr anchor="ctr" marR="72000" marT="0" marB="0" horzOverflow="clip" marL="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4.41</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4.36</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4.33</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4.41</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4.27</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4.33</a:t>
                        </a:r>
                      </a:p>
                    </a:txBody>
                    <a:tcPr anchor="ctr" marT="0" marB="0" horzOverflow="clip" marL="72000" marR="72000">
                      <a:lnL>
                        <a:noFill/>
                      </a:lnL>
                      <a:lnR>
                        <a:noFill/>
                      </a:lnR>
                      <a:lnT>
                        <a:noFill/>
                      </a:lnT>
                      <a:lnB>
                        <a:noFill/>
                      </a:lnB>
                      <a:solidFill>
                        <a:schemeClr val="accent5">
                          <a:tint val="17%"/>
                        </a:schemeClr>
                      </a:solidFill>
                    </a:tcPr>
                  </a:tc>
                </a:tr>
              </a:tbl>
            </a:graphicData>
          </a:graphic>
        </p:graphicFrame>
      </p:grpSp>
    </p:spTree>
    <p:extLst>
      <p:ext uri="{BB962C8B-B14F-4D97-AF65-F5344CB8AC3E}">
        <p14:creationId xmlns:p14="http://schemas.microsoft.com/office/powerpoint/2010/main" val="4060736340"/>
      </p:ext>
    </p:extLst>
  </p:cSld>
  <p:clrMapOvr>
    <a:masterClrMapping/>
  </p:clrMapOvr>
</p:sld>
</file>

<file path=ppt/slides/slide2a.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a:xfrm>
            <a:off x="553972" y="159000"/>
            <a:ext cx="8047887" cy="542585"/>
          </a:xfrm>
        </p:spPr>
        <p:txBody>
          <a:bodyPr/>
          <a:lstStyle/>
          <a:p>
            <a:r>
              <a:rPr lang="sv-SE" dirty="0"/>
              <a:t>Normer och värden</a:t>
            </a:r>
          </a:p>
        </p:txBody>
      </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Zebran</a:t>
            </a:r>
            <a:r>
              <a:rPr lang="sv-SE" sz="1000" dirty="0">
                <a:latin typeface="Consolas" panose="020B0609020204030204" pitchFamily="49" charset="0"/>
              </a:rPr>
              <a:t> | Svarsfrekvens </a:t>
            </a:r>
            <a:r>
              <a:rPr lang="sv-SE" sz="1000" dirty="0">
                <a:latin typeface="Consolas" panose="020B0609020204030204" pitchFamily="49" charset="0"/>
              </a:rPr>
              <a:t>61%</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b1ceda0a3cbc409f">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BodyFooterLeft">
            <a:extLst>
              <a:ext uri="{FF2B5EF4-FFF2-40B4-BE49-F238E27FC236}">
                <a16:creationId xmlns:a16="http://schemas.microsoft.com/office/drawing/2014/main" id="{78FF5595-F32D-45D6-B515-51CAF96F71CA}"/>
              </a:ext>
            </a:extLst>
          </p:cNvPr>
          <p:cNvSpPr txBox="1"/>
          <p:nvPr/>
        </p:nvSpPr>
        <p:spPr>
          <a:xfrm>
            <a:off x="700222" y="4259385"/>
            <a:ext cx="7901637" cy="176030"/>
          </a:xfrm>
          <a:prstGeom prst="rect">
            <a:avLst/>
          </a:prstGeom>
          <a:noFill/>
        </p:spPr>
        <p:txBody>
          <a:bodyPr vertOverflow="clip" wrap="square" lIns="0" tIns="0" rIns="0" bIns="0" rtlCol="0" anchor="ctr"/>
          <a:lstStyle/>
          <a:p>
            <a:pPr algn="l"/>
            <a:r>
              <a:rPr lang="en-GB" sz="750" spc="42" noProof="1"/>
              <a:t>Årsjämförelsen gäller för </a:t>
            </a:r>
            <a:r>
              <a:rPr lang="en-GB" sz="750" spc="42" noProof="1"/>
              <a:t>Zebran</a:t>
            </a:r>
            <a:r>
              <a:rPr lang="en-GB" sz="750" spc="42" noProof="1"/>
              <a:t>.</a:t>
            </a:r>
          </a:p>
        </p:txBody>
      </p:sp>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 </a:t>
            </a:r>
          </a:p>
        </p:txBody>
      </p:sp>
      <p:grpSp>
        <p:nvGrpSpPr>
          <p:cNvPr id="60" name="BodyFooter"/>
          <p:cNvGrpSpPr/>
          <p:nvPr/>
        </p:nvGrpSpPr>
        <p:grpSpPr>
          <a:xfrm>
            <a:off x="720000" y="4644000"/>
            <a:ext cx="7704000" cy="518400"/>
            <a:chOff x="720000" y="4644000"/>
            <a:chExt cx="7704000" cy="518400"/>
          </a:xfrm>
        </p:grpSpPr>
        <p:sp>
          <p:nvSpPr>
            <p:cNvPr id="61" name="BodyFooterCenter"/>
            <p:cNvSpPr txBox="1"/>
            <p:nvPr/>
          </p:nvSpPr>
          <p:spPr>
            <a:xfrm>
              <a:off y="4644000" x="3288000"/>
              <a:ext cx="2568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grpSp>
        <p:nvGrpSpPr>
          <p:cNvPr id="5000" name="BodyContent"/>
          <p:cNvGrpSpPr/>
          <p:nvPr/>
        </p:nvGrpSpPr>
        <p:grpSpPr>
          <a:xfrm>
            <a:off x="720000" y="900000"/>
            <a:ext cx="7740000" cy="2700000"/>
            <a:chOff x="720000" y="900000"/>
            <a:chExt cx="7740000" cy="2700000"/>
          </a:xfrm>
        </p:grpSpPr>
        <p:graphicFrame>
          <p:nvGraphicFramePr>
            <p:cNvPr id="5002" name="BodyContentTable"/>
            <p:cNvGraphicFramePr>
              <a:graphicFrameLocks/>
            </p:cNvGraphicFramePr>
            <p:nvPr/>
          </p:nvGraphicFramePr>
          <p:xfrm>
            <a:off x="720000" y="900000"/>
            <a:ext cx="7740000" cy="2700000"/>
          </p:xfrm>
          <a:graphic>
            <a:graphicData uri="http://schemas.openxmlformats.org/drawingml/2006/table">
              <a:tbl>
                <a:tblPr>
</a:tblPr>
                <a:tblGrid>
                  <a:gridCol w="2340000"/>
                  <a:gridCol w="900000"/>
                  <a:gridCol w="900000"/>
                  <a:gridCol w="900000"/>
                  <a:gridCol w="900000"/>
                  <a:gridCol w="900000"/>
                  <a:gridCol w="900000"/>
                </a:tblGrid>
                <!--columnGroups:.-->
                <a:tr h="675000">
                  <a:tc>
                    <a:txBody>
                      <a:bodyPr/>
                      <a:lstStyle/>
                      <a:p>
                        <a:pPr fontAlgn="ctr" algn="l">
                          <a:defRPr spc="50"/>
                        </a:pP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GR</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Göteborg</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Hisingen 3</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Äringsgatan 4 A förskola</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Zebran</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2020</a:t>
                        </a:r>
                        <a:endParaRPr dirty="0" sz="1100"/>
                      </a:p>
                    </a:txBody>
                    <a:tcPr anchor="ctr" marR="72000" marT="36000" marB="36000" marL="72000">
                      <a:lnL>
                        <a:noFill/>
                      </a:lnL>
                      <a:lnR>
                        <a:noFill/>
                      </a:lnR>
                      <a:lnT>
                        <a:noFill/>
                      </a:lnT>
                      <a:lnB>
                        <a:noFill/>
                      </a:lnB>
                      <a:solidFill>
                        <a:schemeClr val="accent5">
                          <a:tint val="100%"/>
                        </a:schemeClr>
                      </a:solidFill>
                    </a:tcPr>
                  </a:tc>
                </a:tr>
                <!--columnGroups:.-->
                <a:tr h="675000">
                  <a:tc>
                    <a:txBody>
                      <a:bodyPr/>
                      <a:lstStyle/>
                      <a:p>
                        <a:pPr fontAlgn="ctr" algn="l">
                          <a:defRPr spc="50"/>
                        </a:pPr>
                        <a:r>
                          <a:rPr lang="en-GB" sz="900" spc="50" noProof="1">
                            <a:solidFill>
                              <a:schemeClr val="accent5">
                                <a:shade val="10%"/>
                              </a:schemeClr>
                            </a:solidFill>
                          </a:rPr>
                          <a:t>…förskolan stimulerar barnens samspel i grupp</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4.40</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4.35</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4.29</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4.39</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4.36</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3.88</a:t>
                        </a:r>
                      </a:p>
                    </a:txBody>
                    <a:tcPr anchor="ctr" marT="0" marB="0" horzOverflow="clip" marL="72000" marR="72000">
                      <a:lnL>
                        <a:noFill/>
                      </a:lnL>
                      <a:lnR>
                        <a:noFill/>
                      </a:lnR>
                      <a:lnT>
                        <a:noFill/>
                      </a:lnT>
                      <a:lnB>
                        <a:noFill/>
                      </a:lnB>
                      <a:solidFill>
                        <a:schemeClr val="accent5">
                          <a:tint val="0%"/>
                        </a:schemeClr>
                      </a:solidFill>
                    </a:tcPr>
                  </a:tc>
                </a:tr>
                <!--columnGroups:.-->
                <a:tr h="675000">
                  <a:tc>
                    <a:txBody>
                      <a:bodyPr/>
                      <a:lstStyle/>
                      <a:p>
                        <a:pPr fontAlgn="ctr" algn="l">
                          <a:defRPr spc="50"/>
                        </a:pPr>
                        <a:r>
                          <a:rPr lang="en-GB" sz="900" spc="50" noProof="1">
                            <a:solidFill>
                              <a:schemeClr val="accent5">
                                <a:shade val="10%"/>
                              </a:schemeClr>
                            </a:solidFill>
                          </a:rPr>
                          <a:t>…mitt barn ges möjlighet att bearbeta konflikter, reda ut missförstånd, kompromissa och respektera varandra</a:t>
                        </a:r>
                        <a:endParaRPr dirty="0" sz="1100"/>
                      </a:p>
                    </a:txBody>
                    <a:tcPr anchor="ctr" marR="72000" marT="0" marB="0" horzOverflow="clip" marL="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4.27</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4.22</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4.13</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4.06</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3.82</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3.50</a:t>
                        </a:r>
                      </a:p>
                    </a:txBody>
                    <a:tcPr anchor="ctr" marT="0" marB="0" horzOverflow="clip" marL="72000" marR="72000">
                      <a:lnL>
                        <a:noFill/>
                      </a:lnL>
                      <a:lnR>
                        <a:noFill/>
                      </a:lnR>
                      <a:lnT>
                        <a:noFill/>
                      </a:lnT>
                      <a:lnB>
                        <a:noFill/>
                      </a:lnB>
                      <a:solidFill>
                        <a:schemeClr val="accent5">
                          <a:tint val="17%"/>
                        </a:schemeClr>
                      </a:solidFill>
                    </a:tcPr>
                  </a:tc>
                </a:tr>
                <!--columnGroups:.-->
                <a:tr h="675000">
                  <a:tc>
                    <a:txBody>
                      <a:bodyPr/>
                      <a:lstStyle/>
                      <a:p>
                        <a:pPr fontAlgn="ctr" algn="l">
                          <a:defRPr spc="50"/>
                        </a:pPr>
                        <a:r>
                          <a:rPr lang="en-GB" sz="900" spc="50" noProof="1">
                            <a:solidFill>
                              <a:schemeClr val="accent5">
                                <a:shade val="10%"/>
                              </a:schemeClr>
                            </a:solidFill>
                          </a:rPr>
                          <a:t>…barnen ges lika möjligheter att utvecklas oberoende av kön, etnisk tillhörighet, religion eller funktionsnedsättning</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4.47</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4.42</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4.38</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4.45</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4.45</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4.43</a:t>
                        </a:r>
                      </a:p>
                    </a:txBody>
                    <a:tcPr anchor="ctr" marT="0" marB="0" horzOverflow="clip" marL="72000" marR="72000">
                      <a:lnL>
                        <a:noFill/>
                      </a:lnL>
                      <a:lnR>
                        <a:noFill/>
                      </a:lnR>
                      <a:lnT>
                        <a:noFill/>
                      </a:lnT>
                      <a:lnB>
                        <a:noFill/>
                      </a:lnB>
                      <a:solidFill>
                        <a:schemeClr val="accent5">
                          <a:tint val="0%"/>
                        </a:schemeClr>
                      </a:solidFill>
                    </a:tcPr>
                  </a:tc>
                </a:tr>
              </a:tbl>
            </a:graphicData>
          </a:graphic>
        </p:graphicFrame>
      </p:grpSp>
    </p:spTree>
    <p:extLst>
      <p:ext uri="{BB962C8B-B14F-4D97-AF65-F5344CB8AC3E}">
        <p14:creationId xmlns:p14="http://schemas.microsoft.com/office/powerpoint/2010/main" val="4060736340"/>
      </p:ext>
    </p:extLst>
  </p:cSld>
  <p:clrMapOvr>
    <a:masterClrMapping/>
  </p:clrMapOvr>
</p:sld>
</file>

<file path=ppt/slides/slide2b.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Värdegrund och uppdrag</a:t>
            </a:r>
          </a:p>
        </p:txBody>
      </p:sp>
      <p:grpSp>
        <p:nvGrpSpPr>
          <p:cNvPr id="5000" name="BodyContent"/>
          <p:cNvGrpSpPr/>
          <p:nvPr/>
        </p:nvGrpSpPr>
        <p:grpSpPr>
          <a:xfrm>
            <a:off x="700222" y="1248535"/>
            <a:ext cx="7740000" cy="3168000"/>
            <a:chOff x="700222" y="1248535"/>
            <a:chExt cx="7740000" cy="3168000"/>
          </a:xfrm>
        </p:grpSpPr>
        <p:graphicFrame>
          <p:nvGraphicFramePr>
            <p:cNvPr id="5002" name="BodyContentTable"/>
            <p:cNvGraphicFramePr>
              <a:graphicFrameLocks/>
            </p:cNvGraphicFramePr>
            <p:nvPr/>
          </p:nvGraphicFramePr>
          <p:xfrm>
            <a:off x="700222" y="1248535"/>
            <a:ext cx="7740000" cy="3168000"/>
          </p:xfrm>
          <a:graphic>
            <a:graphicData uri="http://schemas.openxmlformats.org/drawingml/2006/table">
              <a:tbl>
                <a:tblPr>
</a:tblPr>
                <a:tblGrid>
                  <a:gridCol w="3870000"/>
                  <a:gridCol w="1935000"/>
                  <a:gridCol w="1935000"/>
                </a:tblGrid>
                <!--columnGroups:-->
                <a:tr h="396000">
                  <a:tc>
                    <a:txBody>
                      <a:bodyPr/>
                      <a:lstStyle/>
                      <a:p>
                        <a:pPr fontAlgn="ctr" algn="ctr">
                          <a:defRPr spc="50"/>
                        </a:pPr>
                        <a:endParaRPr dirty="0" sz="700"/>
                      </a:p>
                    </a:txBody>
                    <a:tcPr anchor="ctr" marR="72000" marT="0" marB="0" marL="72000">
                      <a:lnL>
                        <a:noFill/>
                      </a:lnL>
                      <a:lnR>
                        <a:noFill/>
                      </a:lnR>
                      <a:lnT>
                        <a:noFill/>
                      </a:lnT>
                      <a:lnB>
                        <a:noFill/>
                      </a:lnB>
                    </a:tcPr>
                  </a:tc>
                  <a:tc>
                    <a:txBody>
                      <a:bodyPr/>
                      <a:lstStyle/>
                      <a:p>
                        <a:pPr fontAlgn="ctr" algn="ctr">
                          <a:defRPr spc="50"/>
                        </a:pPr>
                        <a:endParaRPr dirty="0" sz="700"/>
                      </a:p>
                    </a:txBody>
                    <a:tcPr anchor="ctr" marR="72000" marT="0" marB="0" marL="72000">
                      <a:lnL>
                        <a:noFill/>
                      </a:lnL>
                      <a:lnR>
                        <a:noFill/>
                      </a:lnR>
                      <a:lnT>
                        <a:noFill/>
                      </a:lnT>
                      <a:lnB>
                        <a:noFill/>
                      </a:lnB>
                    </a:tcPr>
                  </a:tc>
                  <a:tc>
                    <a:txBody>
                      <a:bodyPr/>
                      <a:lstStyle/>
                      <a:p>
                        <a:pPr fontAlgn="ctr" algn="ctr">
                          <a:defRPr spc="50"/>
                        </a:pPr>
                        <a:endParaRPr dirty="0" sz="700"/>
                      </a:p>
                    </a:txBody>
                    <a:tcPr anchor="ctr" marR="72000" marT="0" marB="0" marL="72000">
                      <a:lnL>
                        <a:noFill/>
                      </a:lnL>
                      <a:lnR>
                        <a:noFill/>
                      </a:lnR>
                      <a:lnT>
                        <a:noFill/>
                      </a:lnT>
                      <a:lnB>
                        <a:noFill/>
                      </a:lnB>
                    </a:tcPr>
                  </a:tc>
                </a:tr>
                <!--columnGroups:-->
                <a:tr h="396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columnGroups:-->
                <a:tr h="396000">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r>
                <!--columnGroups:-->
                <a:tr h="396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columnGroups:-->
                <a:tr h="396000">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r>
              </a:tbl>
            </a:graphicData>
          </a:graphic>
        </p:graphicFrame>
        <p:sp>
          <p:nvSpPr>
            <p:cNvPr id="201" name="Cell_2_1_2_1"/>
            <p:cNvSpPr txBox="1"/>
            <p:nvPr/>
          </p:nvSpPr>
          <p:spPr>
            <a:xfrm>
              <a:off y="1644535" x="700222"/>
              <a:ext cx="3870000" cy="396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…förskolan ger det stöd som mitt barn behöver</a:t>
              </a:r>
            </a:p>
          </p:txBody>
        </p:sp>
        <p:sp>
          <p:nvSpPr>
            <p:cNvPr id="301" name="Cell_3_1_3_1"/>
            <p:cNvSpPr txBox="1"/>
            <p:nvPr/>
          </p:nvSpPr>
          <p:spPr>
            <a:xfrm>
              <a:off y="2040535" x="700222"/>
              <a:ext cx="3870000" cy="396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…förskolan ger den stimulans som mitt barn behöver</a:t>
              </a:r>
            </a:p>
          </p:txBody>
        </p:sp>
        <p:sp>
          <p:nvSpPr>
            <p:cNvPr id="401" name="Cell_4_1_4_1"/>
            <p:cNvSpPr txBox="1"/>
            <p:nvPr/>
          </p:nvSpPr>
          <p:spPr>
            <a:xfrm>
              <a:off y="2436535" x="700222"/>
              <a:ext cx="3870000" cy="396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…mitt barns förskola har en utemiljö som är inspirerande och inbjudande</a:t>
              </a:r>
            </a:p>
          </p:txBody>
        </p:sp>
        <p:sp>
          <p:nvSpPr>
            <p:cNvPr id="501" name="Cell_5_1_5_1"/>
            <p:cNvSpPr txBox="1"/>
            <p:nvPr/>
          </p:nvSpPr>
          <p:spPr>
            <a:xfrm>
              <a:off y="2832535" x="700222"/>
              <a:ext cx="3870000" cy="396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…mitt barns förskola har en innemiljö som är inspirerande och inbjudande</a:t>
              </a:r>
            </a:p>
          </p:txBody>
        </p:sp>
        <p:graphicFrame>
          <p:nvGraphicFramePr>
            <p:cNvPr id="5002" name="Chart_2_2_2_3"/>
            <p:cNvGraphicFramePr>
              <a:graphicFrameLocks/>
            </p:cNvGraphicFramePr>
            <p:nvPr/>
          </p:nvGraphicFramePr>
          <p:xfrm>
            <a:off y="1644535" x="4570222"/>
            <a:ext cx="3870000" cy="396000"/>
          </p:xfrm>
          <a:graphic>
            <a:graphicData uri="http://schemas.openxmlformats.org/drawingml/2006/chart">
              <c:chart xmlns:c="http://schemas.openxmlformats.org/drawingml/2006/chart" r:id="Rf9e78092adca4838"/>
            </a:graphicData>
          </a:graphic>
        </p:graphicFrame>
        <p:graphicFrame>
          <p:nvGraphicFramePr>
            <p:cNvPr id="5003" name="Chart_3_2_3_3"/>
            <p:cNvGraphicFramePr>
              <a:graphicFrameLocks/>
            </p:cNvGraphicFramePr>
            <p:nvPr/>
          </p:nvGraphicFramePr>
          <p:xfrm>
            <a:off y="2040535" x="4570222"/>
            <a:ext cx="3870000" cy="396000"/>
          </p:xfrm>
          <a:graphic>
            <a:graphicData uri="http://schemas.openxmlformats.org/drawingml/2006/chart">
              <c:chart xmlns:c="http://schemas.openxmlformats.org/drawingml/2006/chart" r:id="Rff9fee78bd484eb9"/>
            </a:graphicData>
          </a:graphic>
        </p:graphicFrame>
        <p:graphicFrame>
          <p:nvGraphicFramePr>
            <p:cNvPr id="5004" name="Chart_4_2_4_3"/>
            <p:cNvGraphicFramePr>
              <a:graphicFrameLocks/>
            </p:cNvGraphicFramePr>
            <p:nvPr/>
          </p:nvGraphicFramePr>
          <p:xfrm>
            <a:off y="2436535" x="4570222"/>
            <a:ext cx="3870000" cy="396000"/>
          </p:xfrm>
          <a:graphic>
            <a:graphicData uri="http://schemas.openxmlformats.org/drawingml/2006/chart">
              <c:chart xmlns:c="http://schemas.openxmlformats.org/drawingml/2006/chart" r:id="Rabe3fa092c49492f"/>
            </a:graphicData>
          </a:graphic>
        </p:graphicFrame>
        <p:graphicFrame>
          <p:nvGraphicFramePr>
            <p:cNvPr id="5005" name="Chart_5_2_5_3"/>
            <p:cNvGraphicFramePr>
              <a:graphicFrameLocks/>
            </p:cNvGraphicFramePr>
            <p:nvPr/>
          </p:nvGraphicFramePr>
          <p:xfrm>
            <a:off y="2832535" x="4570222"/>
            <a:ext cx="3870000" cy="1584000"/>
          </p:xfrm>
          <a:graphic>
            <a:graphicData uri="http://schemas.openxmlformats.org/drawingml/2006/chart">
              <c:chart xmlns:c="http://schemas.openxmlformats.org/drawingml/2006/chart" r:id="R8c8418dd25984ef8"/>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Zebran</a:t>
            </a:r>
            <a:r>
              <a:rPr lang="sv-SE" sz="1000" dirty="0">
                <a:latin typeface="Consolas" panose="020B0609020204030204" pitchFamily="49" charset="0"/>
              </a:rPr>
              <a:t> | Svarsfrekvens </a:t>
            </a:r>
            <a:r>
              <a:rPr lang="sv-SE" sz="1000" dirty="0">
                <a:latin typeface="Consolas" panose="020B0609020204030204" pitchFamily="49" charset="0"/>
              </a:rPr>
              <a:t>61%</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1ebc9e85ffbb48cf">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diagram visar resultatet för frågorna inom frågeområdet </a:t>
            </a:r>
            <a:r>
              <a:rPr lang="sv-SE" sz="1000" dirty="0"/>
              <a:t>Värdegrund och uppdrag</a:t>
            </a:r>
            <a:r>
              <a:rPr lang="sv-SE" sz="1000" dirty="0"/>
              <a:t>. Skalan är 1 (Instämmer inte alls) till 5 (Instämmer helt), plus Vet inte.</a:t>
            </a:r>
          </a:p>
        </p:txBody>
      </p:sp>
      <p:grpSp>
        <p:nvGrpSpPr>
          <p:cNvPr id="60" name="BodyFooter"/>
          <p:cNvGrpSpPr/>
          <p:nvPr/>
        </p:nvGrpSpPr>
        <p:grpSpPr>
          <a:xfrm>
            <a:off x="720000" y="4068000"/>
            <a:ext cx="7704000" cy="518400"/>
            <a:chOff x="720000" y="4068000"/>
            <a:chExt cx="7704000" cy="518400"/>
          </a:xfrm>
        </p:grpSpPr>
        <p:sp>
          <p:nvSpPr>
            <p:cNvPr id="61" name="BodyFooterCenter"/>
            <p:cNvSpPr txBox="1"/>
            <p:nvPr/>
          </p:nvSpPr>
          <p:spPr>
            <a:xfrm>
              <a:off y="4068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2c.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a:xfrm>
            <a:off x="553972" y="159000"/>
            <a:ext cx="8047887" cy="542585"/>
          </a:xfrm>
        </p:spPr>
        <p:txBody>
          <a:bodyPr/>
          <a:lstStyle/>
          <a:p>
            <a:r>
              <a:rPr lang="sv-SE" dirty="0"/>
              <a:t>Värdegrund och uppdrag</a:t>
            </a:r>
          </a:p>
        </p:txBody>
      </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Zebran</a:t>
            </a:r>
            <a:r>
              <a:rPr lang="sv-SE" sz="1000" dirty="0">
                <a:latin typeface="Consolas" panose="020B0609020204030204" pitchFamily="49" charset="0"/>
              </a:rPr>
              <a:t> | Svarsfrekvens </a:t>
            </a:r>
            <a:r>
              <a:rPr lang="sv-SE" sz="1000" dirty="0">
                <a:latin typeface="Consolas" panose="020B0609020204030204" pitchFamily="49" charset="0"/>
              </a:rPr>
              <a:t>61%</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bdbab2c1f67641fa">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BodyFooterLeft">
            <a:extLst>
              <a:ext uri="{FF2B5EF4-FFF2-40B4-BE49-F238E27FC236}">
                <a16:creationId xmlns:a16="http://schemas.microsoft.com/office/drawing/2014/main" id="{78FF5595-F32D-45D6-B515-51CAF96F71CA}"/>
              </a:ext>
            </a:extLst>
          </p:cNvPr>
          <p:cNvSpPr txBox="1"/>
          <p:nvPr/>
        </p:nvSpPr>
        <p:spPr>
          <a:xfrm>
            <a:off x="700222" y="4259385"/>
            <a:ext cx="7901637" cy="176030"/>
          </a:xfrm>
          <a:prstGeom prst="rect">
            <a:avLst/>
          </a:prstGeom>
          <a:noFill/>
        </p:spPr>
        <p:txBody>
          <a:bodyPr vertOverflow="clip" wrap="square" lIns="0" tIns="0" rIns="0" bIns="0" rtlCol="0" anchor="ctr"/>
          <a:lstStyle/>
          <a:p>
            <a:pPr algn="l"/>
            <a:r>
              <a:rPr lang="en-GB" sz="750" spc="42" noProof="1"/>
              <a:t>Årsjämförelsen gäller för </a:t>
            </a:r>
            <a:r>
              <a:rPr lang="en-GB" sz="750" spc="42" noProof="1"/>
              <a:t>Zebran</a:t>
            </a:r>
            <a:r>
              <a:rPr lang="en-GB" sz="750" spc="42" noProof="1"/>
              <a:t>.</a:t>
            </a:r>
          </a:p>
        </p:txBody>
      </p:sp>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 </a:t>
            </a:r>
          </a:p>
        </p:txBody>
      </p:sp>
      <p:grpSp>
        <p:nvGrpSpPr>
          <p:cNvPr id="60" name="BodyFooter"/>
          <p:cNvGrpSpPr/>
          <p:nvPr/>
        </p:nvGrpSpPr>
        <p:grpSpPr>
          <a:xfrm>
            <a:off x="720000" y="4644000"/>
            <a:ext cx="7704000" cy="518400"/>
            <a:chOff x="720000" y="4644000"/>
            <a:chExt cx="7704000" cy="518400"/>
          </a:xfrm>
        </p:grpSpPr>
        <p:sp>
          <p:nvSpPr>
            <p:cNvPr id="61" name="BodyFooterCenter"/>
            <p:cNvSpPr txBox="1"/>
            <p:nvPr/>
          </p:nvSpPr>
          <p:spPr>
            <a:xfrm>
              <a:off y="4644000" x="3288000"/>
              <a:ext cx="2568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grpSp>
        <p:nvGrpSpPr>
          <p:cNvPr id="5000" name="BodyContent"/>
          <p:cNvGrpSpPr/>
          <p:nvPr/>
        </p:nvGrpSpPr>
        <p:grpSpPr>
          <a:xfrm>
            <a:off x="720000" y="900000"/>
            <a:ext cx="7740000" cy="2700000"/>
            <a:chOff x="720000" y="900000"/>
            <a:chExt cx="7740000" cy="2700000"/>
          </a:xfrm>
        </p:grpSpPr>
        <p:graphicFrame>
          <p:nvGraphicFramePr>
            <p:cNvPr id="5002" name="BodyContentTable"/>
            <p:cNvGraphicFramePr>
              <a:graphicFrameLocks/>
            </p:cNvGraphicFramePr>
            <p:nvPr/>
          </p:nvGraphicFramePr>
          <p:xfrm>
            <a:off x="720000" y="900000"/>
            <a:ext cx="7740000" cy="2700000"/>
          </p:xfrm>
          <a:graphic>
            <a:graphicData uri="http://schemas.openxmlformats.org/drawingml/2006/table">
              <a:tbl>
                <a:tblPr>
</a:tblPr>
                <a:tblGrid>
                  <a:gridCol w="2340000"/>
                  <a:gridCol w="900000"/>
                  <a:gridCol w="900000"/>
                  <a:gridCol w="900000"/>
                  <a:gridCol w="900000"/>
                  <a:gridCol w="900000"/>
                  <a:gridCol w="900000"/>
                </a:tblGrid>
                <!--columnGroups:.-->
                <a:tr h="540000">
                  <a:tc>
                    <a:txBody>
                      <a:bodyPr/>
                      <a:lstStyle/>
                      <a:p>
                        <a:pPr fontAlgn="ctr" algn="l">
                          <a:defRPr spc="50"/>
                        </a:pP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GR</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Göteborg</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Hisingen 3</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Äringsgatan 4 A förskola</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Zebran</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2020</a:t>
                        </a:r>
                        <a:endParaRPr dirty="0" sz="1100"/>
                      </a:p>
                    </a:txBody>
                    <a:tcPr anchor="ctr" marR="72000" marT="36000" marB="36000" marL="72000">
                      <a:lnL>
                        <a:noFill/>
                      </a:lnL>
                      <a:lnR>
                        <a:noFill/>
                      </a:lnR>
                      <a:lnT>
                        <a:noFill/>
                      </a:lnT>
                      <a:lnB>
                        <a:noFill/>
                      </a:lnB>
                      <a:solidFill>
                        <a:schemeClr val="accent5">
                          <a:tint val="100%"/>
                        </a:schemeClr>
                      </a:solidFill>
                    </a:tcPr>
                  </a:tc>
                </a:tr>
                <!--columnGroups:.-->
                <a:tr h="540000">
                  <a:tc>
                    <a:txBody>
                      <a:bodyPr/>
                      <a:lstStyle/>
                      <a:p>
                        <a:pPr fontAlgn="ctr" algn="l">
                          <a:defRPr spc="50"/>
                        </a:pPr>
                        <a:r>
                          <a:rPr lang="en-GB" sz="900" spc="50" noProof="1">
                            <a:solidFill>
                              <a:schemeClr val="accent5">
                                <a:shade val="10%"/>
                              </a:schemeClr>
                            </a:solidFill>
                          </a:rPr>
                          <a:t>…förskolan ger det stöd som mitt barn behöver</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4.32</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4.26</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4.20</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4.24</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4.00</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3.67</a:t>
                        </a:r>
                      </a:p>
                    </a:txBody>
                    <a:tcPr anchor="ctr" marT="0" marB="0" horzOverflow="clip" marL="72000" marR="72000">
                      <a:lnL>
                        <a:noFill/>
                      </a:lnL>
                      <a:lnR>
                        <a:noFill/>
                      </a:lnR>
                      <a:lnT>
                        <a:noFill/>
                      </a:lnT>
                      <a:lnB>
                        <a:noFill/>
                      </a:lnB>
                      <a:solidFill>
                        <a:schemeClr val="accent5">
                          <a:tint val="0%"/>
                        </a:schemeClr>
                      </a:solidFill>
                    </a:tcPr>
                  </a:tc>
                </a:tr>
                <!--columnGroups:.-->
                <a:tr h="540000">
                  <a:tc>
                    <a:txBody>
                      <a:bodyPr/>
                      <a:lstStyle/>
                      <a:p>
                        <a:pPr fontAlgn="ctr" algn="l">
                          <a:defRPr spc="50"/>
                        </a:pPr>
                        <a:r>
                          <a:rPr lang="en-GB" sz="900" spc="50" noProof="1">
                            <a:solidFill>
                              <a:schemeClr val="accent5">
                                <a:shade val="10%"/>
                              </a:schemeClr>
                            </a:solidFill>
                          </a:rPr>
                          <a:t>…förskolan ger den stimulans som mitt barn behöver</a:t>
                        </a:r>
                        <a:endParaRPr dirty="0" sz="1100"/>
                      </a:p>
                    </a:txBody>
                    <a:tcPr anchor="ctr" marR="72000" marT="0" marB="0" horzOverflow="clip" marL="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4.30</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4.23</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4.19</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4.35</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4.18</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3.89</a:t>
                        </a:r>
                      </a:p>
                    </a:txBody>
                    <a:tcPr anchor="ctr" marT="0" marB="0" horzOverflow="clip" marL="72000" marR="72000">
                      <a:lnL>
                        <a:noFill/>
                      </a:lnL>
                      <a:lnR>
                        <a:noFill/>
                      </a:lnR>
                      <a:lnT>
                        <a:noFill/>
                      </a:lnT>
                      <a:lnB>
                        <a:noFill/>
                      </a:lnB>
                      <a:solidFill>
                        <a:schemeClr val="accent5">
                          <a:tint val="17%"/>
                        </a:schemeClr>
                      </a:solidFill>
                    </a:tcPr>
                  </a:tc>
                </a:tr>
                <!--columnGroups:.-->
                <a:tr h="540000">
                  <a:tc>
                    <a:txBody>
                      <a:bodyPr/>
                      <a:lstStyle/>
                      <a:p>
                        <a:pPr fontAlgn="ctr" algn="l">
                          <a:defRPr spc="50"/>
                        </a:pPr>
                        <a:r>
                          <a:rPr lang="en-GB" sz="900" spc="50" noProof="1">
                            <a:solidFill>
                              <a:schemeClr val="accent5">
                                <a:shade val="10%"/>
                              </a:schemeClr>
                            </a:solidFill>
                          </a:rPr>
                          <a:t>…mitt barns förskola har en utemiljö som är inspirerande och inbjudande</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3.92</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3.92</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3.89</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3.76</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3.45</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2.80</a:t>
                        </a:r>
                      </a:p>
                    </a:txBody>
                    <a:tcPr anchor="ctr" marT="0" marB="0" horzOverflow="clip" marL="72000" marR="72000">
                      <a:lnL>
                        <a:noFill/>
                      </a:lnL>
                      <a:lnR>
                        <a:noFill/>
                      </a:lnR>
                      <a:lnT>
                        <a:noFill/>
                      </a:lnT>
                      <a:lnB>
                        <a:noFill/>
                      </a:lnB>
                      <a:solidFill>
                        <a:schemeClr val="accent5">
                          <a:tint val="0%"/>
                        </a:schemeClr>
                      </a:solidFill>
                    </a:tcPr>
                  </a:tc>
                </a:tr>
                <!--columnGroups:.-->
                <a:tr h="540000">
                  <a:tc>
                    <a:txBody>
                      <a:bodyPr/>
                      <a:lstStyle/>
                      <a:p>
                        <a:pPr fontAlgn="ctr" algn="l">
                          <a:defRPr spc="50"/>
                        </a:pPr>
                        <a:r>
                          <a:rPr lang="en-GB" sz="900" spc="50" noProof="1">
                            <a:solidFill>
                              <a:schemeClr val="accent5">
                                <a:shade val="10%"/>
                              </a:schemeClr>
                            </a:solidFill>
                          </a:rPr>
                          <a:t>…mitt barns förskola har en innemiljö som är inspirerande och inbjudande</a:t>
                        </a:r>
                        <a:endParaRPr dirty="0" sz="1100"/>
                      </a:p>
                    </a:txBody>
                    <a:tcPr anchor="ctr" marR="72000" marT="0" marB="0" horzOverflow="clip" marL="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4.13</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4.10</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4.05</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4.12</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3.73</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2.70</a:t>
                        </a:r>
                      </a:p>
                    </a:txBody>
                    <a:tcPr anchor="ctr" marT="0" marB="0" horzOverflow="clip" marL="72000" marR="72000">
                      <a:lnL>
                        <a:noFill/>
                      </a:lnL>
                      <a:lnR>
                        <a:noFill/>
                      </a:lnR>
                      <a:lnT>
                        <a:noFill/>
                      </a:lnT>
                      <a:lnB>
                        <a:noFill/>
                      </a:lnB>
                      <a:solidFill>
                        <a:schemeClr val="accent5">
                          <a:tint val="17%"/>
                        </a:schemeClr>
                      </a:solidFill>
                    </a:tcPr>
                  </a:tc>
                </a:tr>
              </a:tbl>
            </a:graphicData>
          </a:graphic>
        </p:graphicFrame>
      </p:grpSp>
    </p:spTree>
    <p:extLst>
      <p:ext uri="{BB962C8B-B14F-4D97-AF65-F5344CB8AC3E}">
        <p14:creationId xmlns:p14="http://schemas.microsoft.com/office/powerpoint/2010/main" val="4060736340"/>
      </p:ext>
    </p:extLst>
  </p:cSld>
  <p:clrMapOvr>
    <a:masterClrMapping/>
  </p:clrMapOvr>
</p:sld>
</file>

<file path=ppt/slides/slide2d.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Omsorg, utveckling och lärande</a:t>
            </a:r>
          </a:p>
        </p:txBody>
      </p:sp>
      <p:grpSp>
        <p:nvGrpSpPr>
          <p:cNvPr id="5000" name="BodyContent"/>
          <p:cNvGrpSpPr/>
          <p:nvPr/>
        </p:nvGrpSpPr>
        <p:grpSpPr>
          <a:xfrm>
            <a:off x="700222" y="1248535"/>
            <a:ext cx="7740000" cy="3168000"/>
            <a:chOff x="700222" y="1248535"/>
            <a:chExt cx="7740000" cy="3168000"/>
          </a:xfrm>
        </p:grpSpPr>
        <p:graphicFrame>
          <p:nvGraphicFramePr>
            <p:cNvPr id="5002" name="BodyContentTable"/>
            <p:cNvGraphicFramePr>
              <a:graphicFrameLocks/>
            </p:cNvGraphicFramePr>
            <p:nvPr/>
          </p:nvGraphicFramePr>
          <p:xfrm>
            <a:off x="700222" y="1248535"/>
            <a:ext cx="7740000" cy="3168000"/>
          </p:xfrm>
          <a:graphic>
            <a:graphicData uri="http://schemas.openxmlformats.org/drawingml/2006/table">
              <a:tbl>
                <a:tblPr>
</a:tblPr>
                <a:tblGrid>
                  <a:gridCol w="3870000"/>
                  <a:gridCol w="1935000"/>
                  <a:gridCol w="1935000"/>
                </a:tblGrid>
                <!--columnGroups:-->
                <a:tr h="264000">
                  <a:tc>
                    <a:txBody>
                      <a:bodyPr/>
                      <a:lstStyle/>
                      <a:p>
                        <a:pPr fontAlgn="ctr" algn="ctr">
                          <a:defRPr spc="50"/>
                        </a:pPr>
                        <a:endParaRPr dirty="0" sz="700"/>
                      </a:p>
                    </a:txBody>
                    <a:tcPr anchor="ctr" marR="72000" marT="0" marB="0" marL="72000">
                      <a:lnL>
                        <a:noFill/>
                      </a:lnL>
                      <a:lnR>
                        <a:noFill/>
                      </a:lnR>
                      <a:lnT>
                        <a:noFill/>
                      </a:lnT>
                      <a:lnB>
                        <a:noFill/>
                      </a:lnB>
                    </a:tcPr>
                  </a:tc>
                  <a:tc>
                    <a:txBody>
                      <a:bodyPr/>
                      <a:lstStyle/>
                      <a:p>
                        <a:pPr fontAlgn="ctr" algn="ctr">
                          <a:defRPr spc="50"/>
                        </a:pPr>
                        <a:endParaRPr dirty="0" sz="700"/>
                      </a:p>
                    </a:txBody>
                    <a:tcPr anchor="ctr" marR="72000" marT="0" marB="0" marL="72000">
                      <a:lnL>
                        <a:noFill/>
                      </a:lnL>
                      <a:lnR>
                        <a:noFill/>
                      </a:lnR>
                      <a:lnT>
                        <a:noFill/>
                      </a:lnT>
                      <a:lnB>
                        <a:noFill/>
                      </a:lnB>
                    </a:tcPr>
                  </a:tc>
                  <a:tc>
                    <a:txBody>
                      <a:bodyPr/>
                      <a:lstStyle/>
                      <a:p>
                        <a:pPr fontAlgn="ctr" algn="ctr">
                          <a:defRPr spc="50"/>
                        </a:pPr>
                        <a:endParaRPr dirty="0" sz="700"/>
                      </a:p>
                    </a:txBody>
                    <a:tcPr anchor="ctr" marR="72000" marT="0" marB="0" marL="72000">
                      <a:lnL>
                        <a:noFill/>
                      </a:lnL>
                      <a:lnR>
                        <a:noFill/>
                      </a:lnR>
                      <a:lnT>
                        <a:noFill/>
                      </a:lnT>
                      <a:lnB>
                        <a:noFill/>
                      </a:lnB>
                    </a:tcPr>
                  </a:tc>
                </a:tr>
                <!--columnGroups:-->
                <a:tr h="264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columnGroups:-->
                <a:tr h="264000">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r>
                <!--columnGroups:-->
                <a:tr h="264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columnGroups:-->
                <a:tr h="264000">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r>
                <!--columnGroups:-->
                <a:tr h="264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columnGroups:-->
                <a:tr h="264000">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r>
                <!--columnGroups:-->
                <a:tr h="264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columnGroups:-->
                <a:tr h="264000">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r>
              </a:tbl>
            </a:graphicData>
          </a:graphic>
        </p:graphicFrame>
        <p:sp>
          <p:nvSpPr>
            <p:cNvPr id="201" name="Cell_2_1_2_1"/>
            <p:cNvSpPr txBox="1"/>
            <p:nvPr/>
          </p:nvSpPr>
          <p:spPr>
            <a:xfrm>
              <a:off y="1512535" x="700222"/>
              <a:ext cx="3870000" cy="264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…mitt barns förskola uppmuntrar till lek, utveckling och lärande</a:t>
              </a:r>
            </a:p>
          </p:txBody>
        </p:sp>
        <p:sp>
          <p:nvSpPr>
            <p:cNvPr id="301" name="Cell_3_1_3_1"/>
            <p:cNvSpPr txBox="1"/>
            <p:nvPr/>
          </p:nvSpPr>
          <p:spPr>
            <a:xfrm>
              <a:off y="1776535" x="700222"/>
              <a:ext cx="3870000" cy="264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…förskolan arbetar med att barnen oavsett könstillhörighet ges samma möjligheter, att pröva och utveckla vad de är bra på och vad de är intresserade av</a:t>
              </a:r>
            </a:p>
          </p:txBody>
        </p:sp>
        <p:sp>
          <p:nvSpPr>
            <p:cNvPr id="401" name="Cell_4_1_4_1"/>
            <p:cNvSpPr txBox="1"/>
            <p:nvPr/>
          </p:nvSpPr>
          <p:spPr>
            <a:xfrm>
              <a:off y="2040535" x="700222"/>
              <a:ext cx="3870000" cy="264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…språkutveckling och kommunikation</a:t>
              </a:r>
            </a:p>
          </p:txBody>
        </p:sp>
        <p:sp>
          <p:nvSpPr>
            <p:cNvPr id="501" name="Cell_5_1_5_1"/>
            <p:cNvSpPr txBox="1"/>
            <p:nvPr/>
          </p:nvSpPr>
          <p:spPr>
            <a:xfrm>
              <a:off y="2304535" x="700222"/>
              <a:ext cx="3870000" cy="264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…förmåga att skapa och uttrycka sig i olika former, exempelvis genom bild, form, rörelse, sång, musik, dans, drama</a:t>
              </a:r>
            </a:p>
          </p:txBody>
        </p:sp>
        <p:sp>
          <p:nvSpPr>
            <p:cNvPr id="601" name="Cell_6_1_6_1"/>
            <p:cNvSpPr txBox="1"/>
            <p:nvPr/>
          </p:nvSpPr>
          <p:spPr>
            <a:xfrm>
              <a:off y="2568535" x="700222"/>
              <a:ext cx="3870000" cy="264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…matematiska tänkande för att undersöka och reflektera, exempelvis genom användande av begrepp, form, mängd och sortering</a:t>
              </a:r>
            </a:p>
          </p:txBody>
        </p:sp>
        <p:sp>
          <p:nvSpPr>
            <p:cNvPr id="701" name="Cell_7_1_7_1"/>
            <p:cNvSpPr txBox="1"/>
            <p:nvPr/>
          </p:nvSpPr>
          <p:spPr>
            <a:xfrm>
              <a:off y="2832535" x="700222"/>
              <a:ext cx="3870000" cy="264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…förståelse för teknik och naturvetenskapliga fenomen, exempelvis genom samtal om kroppen, djur och natur eller genom olika experiment</a:t>
              </a:r>
            </a:p>
          </p:txBody>
        </p:sp>
        <p:sp>
          <p:nvSpPr>
            <p:cNvPr id="801" name="Cell_8_1_8_1"/>
            <p:cNvSpPr txBox="1"/>
            <p:nvPr/>
          </p:nvSpPr>
          <p:spPr>
            <a:xfrm>
              <a:off y="3096535" x="700222"/>
              <a:ext cx="3870000" cy="264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…förståelse för hur egna handlingar kan påverka miljön och bidra till en hållbar utveckling</a:t>
              </a:r>
            </a:p>
          </p:txBody>
        </p:sp>
        <p:sp>
          <p:nvSpPr>
            <p:cNvPr id="901" name="Cell_9_1_9_1"/>
            <p:cNvSpPr txBox="1"/>
            <p:nvPr/>
          </p:nvSpPr>
          <p:spPr>
            <a:xfrm>
              <a:off y="3360535" x="700222"/>
              <a:ext cx="3870000" cy="264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Jag upplever att mitt barn får använda digitala verktyg på ett sätt som stimulerar utveckling och lärande.</a:t>
              </a:r>
            </a:p>
          </p:txBody>
        </p:sp>
        <p:graphicFrame>
          <p:nvGraphicFramePr>
            <p:cNvPr id="5002" name="Chart_2_2_2_3"/>
            <p:cNvGraphicFramePr>
              <a:graphicFrameLocks/>
            </p:cNvGraphicFramePr>
            <p:nvPr/>
          </p:nvGraphicFramePr>
          <p:xfrm>
            <a:off y="1512535" x="4570222"/>
            <a:ext cx="3870000" cy="264000"/>
          </p:xfrm>
          <a:graphic>
            <a:graphicData uri="http://schemas.openxmlformats.org/drawingml/2006/chart">
              <c:chart xmlns:c="http://schemas.openxmlformats.org/drawingml/2006/chart" r:id="Rfc4e103bbefd4e72"/>
            </a:graphicData>
          </a:graphic>
        </p:graphicFrame>
        <p:graphicFrame>
          <p:nvGraphicFramePr>
            <p:cNvPr id="5003" name="Chart_3_2_3_3"/>
            <p:cNvGraphicFramePr>
              <a:graphicFrameLocks/>
            </p:cNvGraphicFramePr>
            <p:nvPr/>
          </p:nvGraphicFramePr>
          <p:xfrm>
            <a:off y="1776535" x="4570222"/>
            <a:ext cx="3870000" cy="264000"/>
          </p:xfrm>
          <a:graphic>
            <a:graphicData uri="http://schemas.openxmlformats.org/drawingml/2006/chart">
              <c:chart xmlns:c="http://schemas.openxmlformats.org/drawingml/2006/chart" r:id="R05fca742fd3c4b53"/>
            </a:graphicData>
          </a:graphic>
        </p:graphicFrame>
        <p:graphicFrame>
          <p:nvGraphicFramePr>
            <p:cNvPr id="5004" name="Chart_4_2_4_3"/>
            <p:cNvGraphicFramePr>
              <a:graphicFrameLocks/>
            </p:cNvGraphicFramePr>
            <p:nvPr/>
          </p:nvGraphicFramePr>
          <p:xfrm>
            <a:off y="2040535" x="4570222"/>
            <a:ext cx="3870000" cy="264000"/>
          </p:xfrm>
          <a:graphic>
            <a:graphicData uri="http://schemas.openxmlformats.org/drawingml/2006/chart">
              <c:chart xmlns:c="http://schemas.openxmlformats.org/drawingml/2006/chart" r:id="R501eba0a08d44488"/>
            </a:graphicData>
          </a:graphic>
        </p:graphicFrame>
        <p:graphicFrame>
          <p:nvGraphicFramePr>
            <p:cNvPr id="5005" name="Chart_5_2_5_3"/>
            <p:cNvGraphicFramePr>
              <a:graphicFrameLocks/>
            </p:cNvGraphicFramePr>
            <p:nvPr/>
          </p:nvGraphicFramePr>
          <p:xfrm>
            <a:off y="2304535" x="4570222"/>
            <a:ext cx="3870000" cy="264000"/>
          </p:xfrm>
          <a:graphic>
            <a:graphicData uri="http://schemas.openxmlformats.org/drawingml/2006/chart">
              <c:chart xmlns:c="http://schemas.openxmlformats.org/drawingml/2006/chart" r:id="R23da9921f9814e61"/>
            </a:graphicData>
          </a:graphic>
        </p:graphicFrame>
        <p:graphicFrame>
          <p:nvGraphicFramePr>
            <p:cNvPr id="5006" name="Chart_6_2_6_3"/>
            <p:cNvGraphicFramePr>
              <a:graphicFrameLocks/>
            </p:cNvGraphicFramePr>
            <p:nvPr/>
          </p:nvGraphicFramePr>
          <p:xfrm>
            <a:off y="2568535" x="4570222"/>
            <a:ext cx="3870000" cy="264000"/>
          </p:xfrm>
          <a:graphic>
            <a:graphicData uri="http://schemas.openxmlformats.org/drawingml/2006/chart">
              <c:chart xmlns:c="http://schemas.openxmlformats.org/drawingml/2006/chart" r:id="R8cdf6912ec0e484c"/>
            </a:graphicData>
          </a:graphic>
        </p:graphicFrame>
        <p:graphicFrame>
          <p:nvGraphicFramePr>
            <p:cNvPr id="5007" name="Chart_7_2_7_3"/>
            <p:cNvGraphicFramePr>
              <a:graphicFrameLocks/>
            </p:cNvGraphicFramePr>
            <p:nvPr/>
          </p:nvGraphicFramePr>
          <p:xfrm>
            <a:off y="2832535" x="4570222"/>
            <a:ext cx="3870000" cy="264000"/>
          </p:xfrm>
          <a:graphic>
            <a:graphicData uri="http://schemas.openxmlformats.org/drawingml/2006/chart">
              <c:chart xmlns:c="http://schemas.openxmlformats.org/drawingml/2006/chart" r:id="R670045c6da064df3"/>
            </a:graphicData>
          </a:graphic>
        </p:graphicFrame>
        <p:graphicFrame>
          <p:nvGraphicFramePr>
            <p:cNvPr id="5008" name="Chart_8_2_8_3"/>
            <p:cNvGraphicFramePr>
              <a:graphicFrameLocks/>
            </p:cNvGraphicFramePr>
            <p:nvPr/>
          </p:nvGraphicFramePr>
          <p:xfrm>
            <a:off y="3096535" x="4570222"/>
            <a:ext cx="3870000" cy="264000"/>
          </p:xfrm>
          <a:graphic>
            <a:graphicData uri="http://schemas.openxmlformats.org/drawingml/2006/chart">
              <c:chart xmlns:c="http://schemas.openxmlformats.org/drawingml/2006/chart" r:id="Rbe5af1b2304b4db4"/>
            </a:graphicData>
          </a:graphic>
        </p:graphicFrame>
        <p:graphicFrame>
          <p:nvGraphicFramePr>
            <p:cNvPr id="5009" name="Chart_9_2_9_3"/>
            <p:cNvGraphicFramePr>
              <a:graphicFrameLocks/>
            </p:cNvGraphicFramePr>
            <p:nvPr/>
          </p:nvGraphicFramePr>
          <p:xfrm>
            <a:off y="3360535" x="4570222"/>
            <a:ext cx="3870000" cy="1056000"/>
          </p:xfrm>
          <a:graphic>
            <a:graphicData uri="http://schemas.openxmlformats.org/drawingml/2006/chart">
              <c:chart xmlns:c="http://schemas.openxmlformats.org/drawingml/2006/chart" r:id="R5badf387cd74423e"/>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Zebran</a:t>
            </a:r>
            <a:r>
              <a:rPr lang="sv-SE" sz="1000" dirty="0">
                <a:latin typeface="Consolas" panose="020B0609020204030204" pitchFamily="49" charset="0"/>
              </a:rPr>
              <a:t> | Svarsfrekvens </a:t>
            </a:r>
            <a:r>
              <a:rPr lang="sv-SE" sz="1000" dirty="0">
                <a:latin typeface="Consolas" panose="020B0609020204030204" pitchFamily="49" charset="0"/>
              </a:rPr>
              <a:t>61%</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4d6ff4750a814d47">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diagram visar resultatet för frågorna inom frågeområdet </a:t>
            </a:r>
            <a:r>
              <a:rPr lang="sv-SE" sz="1000" dirty="0"/>
              <a:t>Omsorg, utveckling och lärande</a:t>
            </a:r>
            <a:r>
              <a:rPr lang="sv-SE" sz="1000" dirty="0"/>
              <a:t>. Skalan är 1 (Instämmer inte alls) till 5 (Instämmer helt), plus Vet inte.</a:t>
            </a:r>
          </a:p>
        </p:txBody>
      </p:sp>
      <p:grpSp>
        <p:nvGrpSpPr>
          <p:cNvPr id="60" name="BodyFooter"/>
          <p:cNvGrpSpPr/>
          <p:nvPr/>
        </p:nvGrpSpPr>
        <p:grpSpPr>
          <a:xfrm>
            <a:off x="720000" y="4068000"/>
            <a:ext cx="7704000" cy="518400"/>
            <a:chOff x="720000" y="4068000"/>
            <a:chExt cx="7704000" cy="518400"/>
          </a:xfrm>
        </p:grpSpPr>
        <p:sp>
          <p:nvSpPr>
            <p:cNvPr id="61" name="BodyFooterCenter"/>
            <p:cNvSpPr txBox="1"/>
            <p:nvPr/>
          </p:nvSpPr>
          <p:spPr>
            <a:xfrm>
              <a:off y="4068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2e.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a:xfrm>
            <a:off x="553972" y="159000"/>
            <a:ext cx="8047887" cy="542585"/>
          </a:xfrm>
        </p:spPr>
        <p:txBody>
          <a:bodyPr/>
          <a:lstStyle/>
          <a:p>
            <a:r>
              <a:rPr lang="sv-SE" dirty="0"/>
              <a:t>Omsorg, utveckling och lärande</a:t>
            </a:r>
          </a:p>
        </p:txBody>
      </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Zebran</a:t>
            </a:r>
            <a:r>
              <a:rPr lang="sv-SE" sz="1000" dirty="0">
                <a:latin typeface="Consolas" panose="020B0609020204030204" pitchFamily="49" charset="0"/>
              </a:rPr>
              <a:t> | Svarsfrekvens </a:t>
            </a:r>
            <a:r>
              <a:rPr lang="sv-SE" sz="1000" dirty="0">
                <a:latin typeface="Consolas" panose="020B0609020204030204" pitchFamily="49" charset="0"/>
              </a:rPr>
              <a:t>61%</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f3a4952fcf5e40c6">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BodyFooterLeft">
            <a:extLst>
              <a:ext uri="{FF2B5EF4-FFF2-40B4-BE49-F238E27FC236}">
                <a16:creationId xmlns:a16="http://schemas.microsoft.com/office/drawing/2014/main" id="{78FF5595-F32D-45D6-B515-51CAF96F71CA}"/>
              </a:ext>
            </a:extLst>
          </p:cNvPr>
          <p:cNvSpPr txBox="1"/>
          <p:nvPr/>
        </p:nvSpPr>
        <p:spPr>
          <a:xfrm>
            <a:off x="700222" y="4259385"/>
            <a:ext cx="7901637" cy="176030"/>
          </a:xfrm>
          <a:prstGeom prst="rect">
            <a:avLst/>
          </a:prstGeom>
          <a:noFill/>
        </p:spPr>
        <p:txBody>
          <a:bodyPr vertOverflow="clip" wrap="square" lIns="0" tIns="0" rIns="0" bIns="0" rtlCol="0" anchor="ctr"/>
          <a:lstStyle/>
          <a:p>
            <a:pPr algn="l"/>
            <a:r>
              <a:rPr lang="en-GB" sz="750" spc="42" noProof="1"/>
              <a:t>Årsjämförelsen gäller för </a:t>
            </a:r>
            <a:r>
              <a:rPr lang="en-GB" sz="750" spc="42" noProof="1"/>
              <a:t>Zebran</a:t>
            </a:r>
            <a:r>
              <a:rPr lang="en-GB" sz="750" spc="42" noProof="1"/>
              <a:t>.</a:t>
            </a:r>
          </a:p>
        </p:txBody>
      </p:sp>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 </a:t>
            </a:r>
          </a:p>
        </p:txBody>
      </p:sp>
      <p:grpSp>
        <p:nvGrpSpPr>
          <p:cNvPr id="60" name="BodyFooter"/>
          <p:cNvGrpSpPr/>
          <p:nvPr/>
        </p:nvGrpSpPr>
        <p:grpSpPr>
          <a:xfrm>
            <a:off x="720000" y="4644000"/>
            <a:ext cx="7704000" cy="518400"/>
            <a:chOff x="720000" y="4644000"/>
            <a:chExt cx="7704000" cy="518400"/>
          </a:xfrm>
        </p:grpSpPr>
        <p:sp>
          <p:nvSpPr>
            <p:cNvPr id="61" name="BodyFooterCenter"/>
            <p:cNvSpPr txBox="1"/>
            <p:nvPr/>
          </p:nvSpPr>
          <p:spPr>
            <a:xfrm>
              <a:off y="4644000" x="3288000"/>
              <a:ext cx="2568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grpSp>
        <p:nvGrpSpPr>
          <p:cNvPr id="5000" name="BodyContent"/>
          <p:cNvGrpSpPr/>
          <p:nvPr/>
        </p:nvGrpSpPr>
        <p:grpSpPr>
          <a:xfrm>
            <a:off x="720000" y="900000"/>
            <a:ext cx="7740000" cy="2700000"/>
            <a:chOff x="720000" y="900000"/>
            <a:chExt cx="7740000" cy="2700000"/>
          </a:xfrm>
        </p:grpSpPr>
        <p:graphicFrame>
          <p:nvGraphicFramePr>
            <p:cNvPr id="5002" name="BodyContentTable"/>
            <p:cNvGraphicFramePr>
              <a:graphicFrameLocks/>
            </p:cNvGraphicFramePr>
            <p:nvPr/>
          </p:nvGraphicFramePr>
          <p:xfrm>
            <a:off x="720000" y="900000"/>
            <a:ext cx="7740000" cy="2700000"/>
          </p:xfrm>
          <a:graphic>
            <a:graphicData uri="http://schemas.openxmlformats.org/drawingml/2006/table">
              <a:tbl>
                <a:tblPr>
</a:tblPr>
                <a:tblGrid>
                  <a:gridCol w="2340000"/>
                  <a:gridCol w="900000"/>
                  <a:gridCol w="900000"/>
                  <a:gridCol w="900000"/>
                  <a:gridCol w="900000"/>
                  <a:gridCol w="900000"/>
                  <a:gridCol w="900000"/>
                </a:tblGrid>
                <!--columnGroups:.-->
                <a:tr h="540000">
                  <a:tc>
                    <a:txBody>
                      <a:bodyPr/>
                      <a:lstStyle/>
                      <a:p>
                        <a:pPr fontAlgn="ctr" algn="l">
                          <a:defRPr spc="50"/>
                        </a:pP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GR</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Göteborg</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Hisingen 3</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Äringsgatan 4 A förskola</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Zebran</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2020</a:t>
                        </a:r>
                        <a:endParaRPr dirty="0" sz="1100"/>
                      </a:p>
                    </a:txBody>
                    <a:tcPr anchor="ctr" marR="72000" marT="36000" marB="36000" marL="72000">
                      <a:lnL>
                        <a:noFill/>
                      </a:lnL>
                      <a:lnR>
                        <a:noFill/>
                      </a:lnR>
                      <a:lnT>
                        <a:noFill/>
                      </a:lnT>
                      <a:lnB>
                        <a:noFill/>
                      </a:lnB>
                      <a:solidFill>
                        <a:schemeClr val="accent5">
                          <a:tint val="100%"/>
                        </a:schemeClr>
                      </a:solidFill>
                    </a:tcPr>
                  </a:tc>
                </a:tr>
                <!--columnGroups:.-->
                <a:tr h="540000">
                  <a:tc>
                    <a:txBody>
                      <a:bodyPr/>
                      <a:lstStyle/>
                      <a:p>
                        <a:pPr fontAlgn="ctr" algn="l">
                          <a:defRPr spc="50"/>
                        </a:pPr>
                        <a:r>
                          <a:rPr lang="en-GB" sz="900" spc="50" noProof="1">
                            <a:solidFill>
                              <a:schemeClr val="accent5">
                                <a:shade val="10%"/>
                              </a:schemeClr>
                            </a:solidFill>
                          </a:rPr>
                          <a:t>…mitt barns förskola uppmuntrar till lek, utveckling och lärande</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4.49</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4.43</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4.43</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4.61</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4.30</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4.30</a:t>
                        </a:r>
                      </a:p>
                    </a:txBody>
                    <a:tcPr anchor="ctr" marT="0" marB="0" horzOverflow="clip" marL="72000" marR="72000">
                      <a:lnL>
                        <a:noFill/>
                      </a:lnL>
                      <a:lnR>
                        <a:noFill/>
                      </a:lnR>
                      <a:lnT>
                        <a:noFill/>
                      </a:lnT>
                      <a:lnB>
                        <a:noFill/>
                      </a:lnB>
                      <a:solidFill>
                        <a:schemeClr val="accent5">
                          <a:tint val="0%"/>
                        </a:schemeClr>
                      </a:solidFill>
                    </a:tcPr>
                  </a:tc>
                </a:tr>
                <!--columnGroups:.-->
                <a:tr h="540000">
                  <a:tc>
                    <a:txBody>
                      <a:bodyPr/>
                      <a:lstStyle/>
                      <a:p>
                        <a:pPr fontAlgn="ctr" algn="l">
                          <a:defRPr spc="50"/>
                        </a:pPr>
                        <a:r>
                          <a:rPr lang="en-GB" sz="900" spc="50" noProof="1">
                            <a:solidFill>
                              <a:schemeClr val="accent5">
                                <a:shade val="10%"/>
                              </a:schemeClr>
                            </a:solidFill>
                          </a:rPr>
                          <a:t>…förskolan arbetar med att barnen oavsett könstillhörighet ges samma möjligheter, att pröva och utveckla vad de är bra på och vad de är intresserade av</a:t>
                        </a:r>
                        <a:endParaRPr dirty="0" sz="1100"/>
                      </a:p>
                    </a:txBody>
                    <a:tcPr anchor="ctr" marR="72000" marT="0" marB="0" horzOverflow="clip" marL="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4.50</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4.45</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4.43</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4.39</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3.70</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4.43</a:t>
                        </a:r>
                      </a:p>
                    </a:txBody>
                    <a:tcPr anchor="ctr" marT="0" marB="0" horzOverflow="clip" marL="72000" marR="72000">
                      <a:lnL>
                        <a:noFill/>
                      </a:lnL>
                      <a:lnR>
                        <a:noFill/>
                      </a:lnR>
                      <a:lnT>
                        <a:noFill/>
                      </a:lnT>
                      <a:lnB>
                        <a:noFill/>
                      </a:lnB>
                      <a:solidFill>
                        <a:schemeClr val="accent5">
                          <a:tint val="17%"/>
                        </a:schemeClr>
                      </a:solidFill>
                    </a:tcPr>
                  </a:tc>
                </a:tr>
                <!--columnGroups:.-->
                <a:tr h="540000">
                  <a:tc>
                    <a:txBody>
                      <a:bodyPr/>
                      <a:lstStyle/>
                      <a:p>
                        <a:pPr fontAlgn="ctr" algn="l">
                          <a:defRPr spc="50"/>
                        </a:pPr>
                        <a:r>
                          <a:rPr lang="en-GB" sz="900" spc="50" noProof="1">
                            <a:solidFill>
                              <a:schemeClr val="accent5">
                                <a:shade val="10%"/>
                              </a:schemeClr>
                            </a:solidFill>
                          </a:rPr>
                          <a:t>…språkutveckling och kommunikation</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4.40</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4.33</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4.32</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4.47</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4.27</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3.80</a:t>
                        </a:r>
                      </a:p>
                    </a:txBody>
                    <a:tcPr anchor="ctr" marT="0" marB="0" horzOverflow="clip" marL="72000" marR="72000">
                      <a:lnL>
                        <a:noFill/>
                      </a:lnL>
                      <a:lnR>
                        <a:noFill/>
                      </a:lnR>
                      <a:lnT>
                        <a:noFill/>
                      </a:lnT>
                      <a:lnB>
                        <a:noFill/>
                      </a:lnB>
                      <a:solidFill>
                        <a:schemeClr val="accent5">
                          <a:tint val="0%"/>
                        </a:schemeClr>
                      </a:solidFill>
                    </a:tcPr>
                  </a:tc>
                </a:tr>
                <!--columnGroups:.-->
                <a:tr h="540000">
                  <a:tc>
                    <a:txBody>
                      <a:bodyPr/>
                      <a:lstStyle/>
                      <a:p>
                        <a:pPr fontAlgn="ctr" algn="l">
                          <a:defRPr spc="50"/>
                        </a:pPr>
                        <a:r>
                          <a:rPr lang="en-GB" sz="900" spc="50" noProof="1">
                            <a:solidFill>
                              <a:schemeClr val="accent5">
                                <a:shade val="10%"/>
                              </a:schemeClr>
                            </a:solidFill>
                          </a:rPr>
                          <a:t>…förmåga att skapa och uttrycka sig i olika former, exempelvis genom bild, form, rörelse, sång, musik, dans, drama</a:t>
                        </a:r>
                        <a:endParaRPr dirty="0" sz="1100"/>
                      </a:p>
                    </a:txBody>
                    <a:tcPr anchor="ctr" marR="72000" marT="0" marB="0" horzOverflow="clip" marL="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4.45</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4.39</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4.39</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4.59</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4.27</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4.22</a:t>
                        </a:r>
                      </a:p>
                    </a:txBody>
                    <a:tcPr anchor="ctr" marT="0" marB="0" horzOverflow="clip" marL="72000" marR="72000">
                      <a:lnL>
                        <a:noFill/>
                      </a:lnL>
                      <a:lnR>
                        <a:noFill/>
                      </a:lnR>
                      <a:lnT>
                        <a:noFill/>
                      </a:lnT>
                      <a:lnB>
                        <a:noFill/>
                      </a:lnB>
                      <a:solidFill>
                        <a:schemeClr val="accent5">
                          <a:tint val="17%"/>
                        </a:schemeClr>
                      </a:solidFill>
                    </a:tcPr>
                  </a:tc>
                </a:tr>
              </a:tbl>
            </a:graphicData>
          </a:graphic>
        </p:graphicFrame>
      </p:grpSp>
    </p:spTree>
    <p:extLst>
      <p:ext uri="{BB962C8B-B14F-4D97-AF65-F5344CB8AC3E}">
        <p14:creationId xmlns:p14="http://schemas.microsoft.com/office/powerpoint/2010/main" val="4060736340"/>
      </p:ext>
    </p:extLst>
  </p:cSld>
  <p:clrMapOvr>
    <a:masterClrMapping/>
  </p:clrMapOvr>
</p:sld>
</file>

<file path=ppt/slides/slide2f.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a:xfrm>
            <a:off x="553972" y="159000"/>
            <a:ext cx="8047887" cy="542585"/>
          </a:xfrm>
        </p:spPr>
        <p:txBody>
          <a:bodyPr/>
          <a:lstStyle/>
          <a:p>
            <a:r>
              <a:rPr lang="sv-SE" dirty="0"/>
              <a:t>Omsorg, utveckling och lärande</a:t>
            </a:r>
          </a:p>
        </p:txBody>
      </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Zebran</a:t>
            </a:r>
            <a:r>
              <a:rPr lang="sv-SE" sz="1000" dirty="0">
                <a:latin typeface="Consolas" panose="020B0609020204030204" pitchFamily="49" charset="0"/>
              </a:rPr>
              <a:t> | Svarsfrekvens </a:t>
            </a:r>
            <a:r>
              <a:rPr lang="sv-SE" sz="1000" dirty="0">
                <a:latin typeface="Consolas" panose="020B0609020204030204" pitchFamily="49" charset="0"/>
              </a:rPr>
              <a:t>61%</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cbf6f096bd3247dc">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BodyFooterLeft">
            <a:extLst>
              <a:ext uri="{FF2B5EF4-FFF2-40B4-BE49-F238E27FC236}">
                <a16:creationId xmlns:a16="http://schemas.microsoft.com/office/drawing/2014/main" id="{78FF5595-F32D-45D6-B515-51CAF96F71CA}"/>
              </a:ext>
            </a:extLst>
          </p:cNvPr>
          <p:cNvSpPr txBox="1"/>
          <p:nvPr/>
        </p:nvSpPr>
        <p:spPr>
          <a:xfrm>
            <a:off x="700222" y="4259385"/>
            <a:ext cx="7901637" cy="176030"/>
          </a:xfrm>
          <a:prstGeom prst="rect">
            <a:avLst/>
          </a:prstGeom>
          <a:noFill/>
        </p:spPr>
        <p:txBody>
          <a:bodyPr vertOverflow="clip" wrap="square" lIns="0" tIns="0" rIns="0" bIns="0" rtlCol="0" anchor="ctr"/>
          <a:lstStyle/>
          <a:p>
            <a:pPr algn="l"/>
            <a:r>
              <a:rPr lang="en-GB" sz="750" spc="42" noProof="1"/>
              <a:t>Årsjämförelsen gäller för </a:t>
            </a:r>
            <a:r>
              <a:rPr lang="en-GB" sz="750" spc="42" noProof="1"/>
              <a:t>Zebran</a:t>
            </a:r>
            <a:r>
              <a:rPr lang="en-GB" sz="750" spc="42" noProof="1"/>
              <a:t>.</a:t>
            </a:r>
          </a:p>
        </p:txBody>
      </p:sp>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 </a:t>
            </a:r>
          </a:p>
        </p:txBody>
      </p:sp>
      <p:grpSp>
        <p:nvGrpSpPr>
          <p:cNvPr id="60" name="BodyFooter"/>
          <p:cNvGrpSpPr/>
          <p:nvPr/>
        </p:nvGrpSpPr>
        <p:grpSpPr>
          <a:xfrm>
            <a:off x="720000" y="4644000"/>
            <a:ext cx="7704000" cy="518400"/>
            <a:chOff x="720000" y="4644000"/>
            <a:chExt cx="7704000" cy="518400"/>
          </a:xfrm>
        </p:grpSpPr>
        <p:sp>
          <p:nvSpPr>
            <p:cNvPr id="61" name="BodyFooterCenter"/>
            <p:cNvSpPr txBox="1"/>
            <p:nvPr/>
          </p:nvSpPr>
          <p:spPr>
            <a:xfrm>
              <a:off y="4644000" x="3288000"/>
              <a:ext cx="2568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grpSp>
        <p:nvGrpSpPr>
          <p:cNvPr id="5000" name="BodyContent"/>
          <p:cNvGrpSpPr/>
          <p:nvPr/>
        </p:nvGrpSpPr>
        <p:grpSpPr>
          <a:xfrm>
            <a:off x="720000" y="900000"/>
            <a:ext cx="7740000" cy="2700000"/>
            <a:chOff x="720000" y="900000"/>
            <a:chExt cx="7740000" cy="2700000"/>
          </a:xfrm>
        </p:grpSpPr>
        <p:graphicFrame>
          <p:nvGraphicFramePr>
            <p:cNvPr id="5002" name="BodyContentTable"/>
            <p:cNvGraphicFramePr>
              <a:graphicFrameLocks/>
            </p:cNvGraphicFramePr>
            <p:nvPr/>
          </p:nvGraphicFramePr>
          <p:xfrm>
            <a:off x="720000" y="900000"/>
            <a:ext cx="7740000" cy="2700000"/>
          </p:xfrm>
          <a:graphic>
            <a:graphicData uri="http://schemas.openxmlformats.org/drawingml/2006/table">
              <a:tbl>
                <a:tblPr>
</a:tblPr>
                <a:tblGrid>
                  <a:gridCol w="2340000"/>
                  <a:gridCol w="900000"/>
                  <a:gridCol w="900000"/>
                  <a:gridCol w="900000"/>
                  <a:gridCol w="900000"/>
                  <a:gridCol w="900000"/>
                  <a:gridCol w="900000"/>
                </a:tblGrid>
                <!--columnGroups:.-->
                <a:tr h="540000">
                  <a:tc>
                    <a:txBody>
                      <a:bodyPr/>
                      <a:lstStyle/>
                      <a:p>
                        <a:pPr fontAlgn="ctr" algn="l">
                          <a:defRPr spc="50"/>
                        </a:pP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GR</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Göteborg</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Hisingen 3</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Äringsgatan 4 A förskola</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Zebran</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2020</a:t>
                        </a:r>
                        <a:endParaRPr dirty="0" sz="1100"/>
                      </a:p>
                    </a:txBody>
                    <a:tcPr anchor="ctr" marR="72000" marT="36000" marB="36000" marL="72000">
                      <a:lnL>
                        <a:noFill/>
                      </a:lnL>
                      <a:lnR>
                        <a:noFill/>
                      </a:lnR>
                      <a:lnT>
                        <a:noFill/>
                      </a:lnT>
                      <a:lnB>
                        <a:noFill/>
                      </a:lnB>
                      <a:solidFill>
                        <a:schemeClr val="accent5">
                          <a:tint val="100%"/>
                        </a:schemeClr>
                      </a:solidFill>
                    </a:tcPr>
                  </a:tc>
                </a:tr>
                <!--columnGroups:.-->
                <a:tr h="540000">
                  <a:tc>
                    <a:txBody>
                      <a:bodyPr/>
                      <a:lstStyle/>
                      <a:p>
                        <a:pPr fontAlgn="ctr" algn="l">
                          <a:defRPr spc="50"/>
                        </a:pPr>
                        <a:r>
                          <a:rPr lang="en-GB" sz="900" spc="50" noProof="1">
                            <a:solidFill>
                              <a:schemeClr val="accent5">
                                <a:shade val="10%"/>
                              </a:schemeClr>
                            </a:solidFill>
                          </a:rPr>
                          <a:t>…matematiska tänkande för att undersöka och reflektera, exempelvis genom användande av begrepp, form, mängd och sortering</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4.28</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4.19</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4.22</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4.39</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3.82</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3.71</a:t>
                        </a:r>
                      </a:p>
                    </a:txBody>
                    <a:tcPr anchor="ctr" marT="0" marB="0" horzOverflow="clip" marL="72000" marR="72000">
                      <a:lnL>
                        <a:noFill/>
                      </a:lnL>
                      <a:lnR>
                        <a:noFill/>
                      </a:lnR>
                      <a:lnT>
                        <a:noFill/>
                      </a:lnT>
                      <a:lnB>
                        <a:noFill/>
                      </a:lnB>
                      <a:solidFill>
                        <a:schemeClr val="accent5">
                          <a:tint val="0%"/>
                        </a:schemeClr>
                      </a:solidFill>
                    </a:tcPr>
                  </a:tc>
                </a:tr>
                <!--columnGroups:.-->
                <a:tr h="540000">
                  <a:tc>
                    <a:txBody>
                      <a:bodyPr/>
                      <a:lstStyle/>
                      <a:p>
                        <a:pPr fontAlgn="ctr" algn="l">
                          <a:defRPr spc="50"/>
                        </a:pPr>
                        <a:r>
                          <a:rPr lang="en-GB" sz="900" spc="50" noProof="1">
                            <a:solidFill>
                              <a:schemeClr val="accent5">
                                <a:shade val="10%"/>
                              </a:schemeClr>
                            </a:solidFill>
                          </a:rPr>
                          <a:t>…förståelse för teknik och naturvetenskapliga fenomen, exempelvis genom samtal om kroppen, djur och natur eller genom olika experiment</a:t>
                        </a:r>
                        <a:endParaRPr dirty="0" sz="1100"/>
                      </a:p>
                    </a:txBody>
                    <a:tcPr anchor="ctr" marR="72000" marT="0" marB="0" horzOverflow="clip" marL="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4.31</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4.25</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4.22</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4.34</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3.80</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3.90</a:t>
                        </a:r>
                      </a:p>
                    </a:txBody>
                    <a:tcPr anchor="ctr" marT="0" marB="0" horzOverflow="clip" marL="72000" marR="72000">
                      <a:lnL>
                        <a:noFill/>
                      </a:lnL>
                      <a:lnR>
                        <a:noFill/>
                      </a:lnR>
                      <a:lnT>
                        <a:noFill/>
                      </a:lnT>
                      <a:lnB>
                        <a:noFill/>
                      </a:lnB>
                      <a:solidFill>
                        <a:schemeClr val="accent5">
                          <a:tint val="17%"/>
                        </a:schemeClr>
                      </a:solidFill>
                    </a:tcPr>
                  </a:tc>
                </a:tr>
                <!--columnGroups:.-->
                <a:tr h="540000">
                  <a:tc>
                    <a:txBody>
                      <a:bodyPr/>
                      <a:lstStyle/>
                      <a:p>
                        <a:pPr fontAlgn="ctr" algn="l">
                          <a:defRPr spc="50"/>
                        </a:pPr>
                        <a:r>
                          <a:rPr lang="en-GB" sz="900" spc="50" noProof="1">
                            <a:solidFill>
                              <a:schemeClr val="accent5">
                                <a:shade val="10%"/>
                              </a:schemeClr>
                            </a:solidFill>
                          </a:rPr>
                          <a:t>…förståelse för hur egna handlingar kan påverka miljön och bidra till en hållbar utveckling</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4.21</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4.14</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4.09</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4.32</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3.78</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4.30</a:t>
                        </a:r>
                      </a:p>
                    </a:txBody>
                    <a:tcPr anchor="ctr" marT="0" marB="0" horzOverflow="clip" marL="72000" marR="72000">
                      <a:lnL>
                        <a:noFill/>
                      </a:lnL>
                      <a:lnR>
                        <a:noFill/>
                      </a:lnR>
                      <a:lnT>
                        <a:noFill/>
                      </a:lnT>
                      <a:lnB>
                        <a:noFill/>
                      </a:lnB>
                      <a:solidFill>
                        <a:schemeClr val="accent5">
                          <a:tint val="0%"/>
                        </a:schemeClr>
                      </a:solidFill>
                    </a:tcPr>
                  </a:tc>
                </a:tr>
                <!--columnGroups:.-->
                <a:tr h="540000">
                  <a:tc>
                    <a:txBody>
                      <a:bodyPr/>
                      <a:lstStyle/>
                      <a:p>
                        <a:pPr fontAlgn="ctr" algn="l">
                          <a:defRPr spc="50"/>
                        </a:pPr>
                        <a:r>
                          <a:rPr lang="en-GB" sz="900" spc="50" noProof="1">
                            <a:solidFill>
                              <a:schemeClr val="accent5">
                                <a:shade val="10%"/>
                              </a:schemeClr>
                            </a:solidFill>
                          </a:rPr>
                          <a:t>Jag upplever att mitt barn får använda digitala verktyg på ett sätt som stimulerar utveckling och lärande.</a:t>
                        </a:r>
                        <a:endParaRPr dirty="0" sz="1100"/>
                      </a:p>
                    </a:txBody>
                    <a:tcPr anchor="ctr" marR="72000" marT="0" marB="0" horzOverflow="clip" marL="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3.90</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3.84</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3.83</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4.19</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4.10</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3.63</a:t>
                        </a:r>
                      </a:p>
                    </a:txBody>
                    <a:tcPr anchor="ctr" marT="0" marB="0" horzOverflow="clip" marL="72000" marR="72000">
                      <a:lnL>
                        <a:noFill/>
                      </a:lnL>
                      <a:lnR>
                        <a:noFill/>
                      </a:lnR>
                      <a:lnT>
                        <a:noFill/>
                      </a:lnT>
                      <a:lnB>
                        <a:noFill/>
                      </a:lnB>
                      <a:solidFill>
                        <a:schemeClr val="accent5">
                          <a:tint val="17%"/>
                        </a:schemeClr>
                      </a:solidFill>
                    </a:tcPr>
                  </a:tc>
                </a:tr>
              </a:tbl>
            </a:graphicData>
          </a:graphic>
        </p:graphicFrame>
      </p:grpSp>
    </p:spTree>
    <p:extLst>
      <p:ext uri="{BB962C8B-B14F-4D97-AF65-F5344CB8AC3E}">
        <p14:creationId xmlns:p14="http://schemas.microsoft.com/office/powerpoint/2010/main" val="406073634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Barns inflytande och delaktighet </a:t>
            </a:r>
          </a:p>
        </p:txBody>
      </p:sp>
      <p:grpSp>
        <p:nvGrpSpPr>
          <p:cNvPr id="5000" name="BodyContent"/>
          <p:cNvGrpSpPr/>
          <p:nvPr/>
        </p:nvGrpSpPr>
        <p:grpSpPr>
          <a:xfrm>
            <a:off x="700222" y="1248535"/>
            <a:ext cx="7740000" cy="3168000"/>
            <a:chOff x="700222" y="1248535"/>
            <a:chExt cx="7740000" cy="3168000"/>
          </a:xfrm>
        </p:grpSpPr>
        <p:graphicFrame>
          <p:nvGraphicFramePr>
            <p:cNvPr id="5002" name="BodyContentTable"/>
            <p:cNvGraphicFramePr>
              <a:graphicFrameLocks/>
            </p:cNvGraphicFramePr>
            <p:nvPr/>
          </p:nvGraphicFramePr>
          <p:xfrm>
            <a:off x="700222" y="1248535"/>
            <a:ext cx="7740000" cy="3168000"/>
          </p:xfrm>
          <a:graphic>
            <a:graphicData uri="http://schemas.openxmlformats.org/drawingml/2006/table">
              <a:tbl>
                <a:tblPr>
</a:tblPr>
                <a:tblGrid>
                  <a:gridCol w="3870000"/>
                  <a:gridCol w="1935000"/>
                  <a:gridCol w="1935000"/>
                </a:tblGrid>
                <!--columnGroups:-->
                <a:tr h="528000">
                  <a:tc>
                    <a:txBody>
                      <a:bodyPr/>
                      <a:lstStyle/>
                      <a:p>
                        <a:pPr fontAlgn="ctr" algn="ctr">
                          <a:defRPr spc="50"/>
                        </a:pPr>
                        <a:endParaRPr dirty="0" sz="700"/>
                      </a:p>
                    </a:txBody>
                    <a:tcPr anchor="ctr" marR="72000" marT="0" marB="0" marL="72000">
                      <a:lnL>
                        <a:noFill/>
                      </a:lnL>
                      <a:lnR>
                        <a:noFill/>
                      </a:lnR>
                      <a:lnT>
                        <a:noFill/>
                      </a:lnT>
                      <a:lnB>
                        <a:noFill/>
                      </a:lnB>
                    </a:tcPr>
                  </a:tc>
                  <a:tc>
                    <a:txBody>
                      <a:bodyPr/>
                      <a:lstStyle/>
                      <a:p>
                        <a:pPr fontAlgn="ctr" algn="ctr">
                          <a:defRPr spc="50"/>
                        </a:pPr>
                        <a:endParaRPr dirty="0" sz="700"/>
                      </a:p>
                    </a:txBody>
                    <a:tcPr anchor="ctr" marR="72000" marT="0" marB="0" marL="72000">
                      <a:lnL>
                        <a:noFill/>
                      </a:lnL>
                      <a:lnR>
                        <a:noFill/>
                      </a:lnR>
                      <a:lnT>
                        <a:noFill/>
                      </a:lnT>
                      <a:lnB>
                        <a:noFill/>
                      </a:lnB>
                    </a:tcPr>
                  </a:tc>
                  <a:tc>
                    <a:txBody>
                      <a:bodyPr/>
                      <a:lstStyle/>
                      <a:p>
                        <a:pPr fontAlgn="ctr" algn="ctr">
                          <a:defRPr spc="50"/>
                        </a:pPr>
                        <a:endParaRPr dirty="0" sz="700"/>
                      </a:p>
                    </a:txBody>
                    <a:tcPr anchor="ctr" marR="72000" marT="0" marB="0" marL="72000">
                      <a:lnL>
                        <a:noFill/>
                      </a:lnL>
                      <a:lnR>
                        <a:noFill/>
                      </a:lnR>
                      <a:lnT>
                        <a:noFill/>
                      </a:lnT>
                      <a:lnB>
                        <a:noFill/>
                      </a:lnB>
                    </a:tcPr>
                  </a:tc>
                </a:tr>
                <!--columnGroups:-->
                <a:tr h="528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columnGroups:-->
                <a:tr h="528000">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r>
              </a:tbl>
            </a:graphicData>
          </a:graphic>
        </p:graphicFrame>
        <p:sp>
          <p:nvSpPr>
            <p:cNvPr id="201" name="Cell_2_1_2_1"/>
            <p:cNvSpPr txBox="1"/>
            <p:nvPr/>
          </p:nvSpPr>
          <p:spPr>
            <a:xfrm>
              <a:off y="1776535" x="700222"/>
              <a:ext cx="3870000" cy="528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…förskolan uppmuntrar mitt barn att uttrycka sina tankar och åsikter</a:t>
              </a:r>
            </a:p>
          </p:txBody>
        </p:sp>
        <p:sp>
          <p:nvSpPr>
            <p:cNvPr id="301" name="Cell_3_1_3_1"/>
            <p:cNvSpPr txBox="1"/>
            <p:nvPr/>
          </p:nvSpPr>
          <p:spPr>
            <a:xfrm>
              <a:off y="2304535" x="700222"/>
              <a:ext cx="3870000" cy="528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…förskolan tar hänsyn till mitt barns behov och intressen</a:t>
              </a:r>
            </a:p>
          </p:txBody>
        </p:sp>
        <p:graphicFrame>
          <p:nvGraphicFramePr>
            <p:cNvPr id="5002" name="Chart_2_2_2_3"/>
            <p:cNvGraphicFramePr>
              <a:graphicFrameLocks/>
            </p:cNvGraphicFramePr>
            <p:nvPr/>
          </p:nvGraphicFramePr>
          <p:xfrm>
            <a:off y="1776535" x="4570222"/>
            <a:ext cx="3870000" cy="528000"/>
          </p:xfrm>
          <a:graphic>
            <a:graphicData uri="http://schemas.openxmlformats.org/drawingml/2006/chart">
              <c:chart xmlns:c="http://schemas.openxmlformats.org/drawingml/2006/chart" r:id="Rccd05c1a71ff4e49"/>
            </a:graphicData>
          </a:graphic>
        </p:graphicFrame>
        <p:graphicFrame>
          <p:nvGraphicFramePr>
            <p:cNvPr id="5003" name="Chart_3_2_3_3"/>
            <p:cNvGraphicFramePr>
              <a:graphicFrameLocks/>
            </p:cNvGraphicFramePr>
            <p:nvPr/>
          </p:nvGraphicFramePr>
          <p:xfrm>
            <a:off y="2304535" x="4570222"/>
            <a:ext cx="3870000" cy="2112000"/>
          </p:xfrm>
          <a:graphic>
            <a:graphicData uri="http://schemas.openxmlformats.org/drawingml/2006/chart">
              <c:chart xmlns:c="http://schemas.openxmlformats.org/drawingml/2006/chart" r:id="Rb2857c9c12b340ef"/>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Zebran</a:t>
            </a:r>
            <a:r>
              <a:rPr lang="sv-SE" sz="1000" dirty="0">
                <a:latin typeface="Consolas" panose="020B0609020204030204" pitchFamily="49" charset="0"/>
              </a:rPr>
              <a:t> | Svarsfrekvens </a:t>
            </a:r>
            <a:r>
              <a:rPr lang="sv-SE" sz="1000" dirty="0">
                <a:latin typeface="Consolas" panose="020B0609020204030204" pitchFamily="49" charset="0"/>
              </a:rPr>
              <a:t>61%</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d1412dac545e410f">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diagram visar resultatet för frågorna inom frågeområdet </a:t>
            </a:r>
            <a:r>
              <a:rPr lang="sv-SE" sz="1000" dirty="0"/>
              <a:t>Barns inflytande och delaktighet </a:t>
            </a:r>
            <a:r>
              <a:rPr lang="sv-SE" sz="1000" dirty="0"/>
              <a:t>. Skalan är 1 (Instämmer inte alls) till 5 (Instämmer helt), plus Vet inte.</a:t>
            </a:r>
          </a:p>
        </p:txBody>
      </p:sp>
      <p:grpSp>
        <p:nvGrpSpPr>
          <p:cNvPr id="60" name="BodyFooter"/>
          <p:cNvGrpSpPr/>
          <p:nvPr/>
        </p:nvGrpSpPr>
        <p:grpSpPr>
          <a:xfrm>
            <a:off x="720000" y="4068000"/>
            <a:ext cx="7704000" cy="518400"/>
            <a:chOff x="720000" y="4068000"/>
            <a:chExt cx="7704000" cy="518400"/>
          </a:xfrm>
        </p:grpSpPr>
        <p:sp>
          <p:nvSpPr>
            <p:cNvPr id="61" name="BodyFooterCenter"/>
            <p:cNvSpPr txBox="1"/>
            <p:nvPr/>
          </p:nvSpPr>
          <p:spPr>
            <a:xfrm>
              <a:off y="4068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a:xfrm>
            <a:off x="553972" y="159000"/>
            <a:ext cx="8047887" cy="542585"/>
          </a:xfrm>
        </p:spPr>
        <p:txBody>
          <a:bodyPr/>
          <a:lstStyle/>
          <a:p>
            <a:r>
              <a:rPr lang="sv-SE" dirty="0"/>
              <a:t>Barns inflytande och delaktighet </a:t>
            </a:r>
          </a:p>
        </p:txBody>
      </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Zebran</a:t>
            </a:r>
            <a:r>
              <a:rPr lang="sv-SE" sz="1000" dirty="0">
                <a:latin typeface="Consolas" panose="020B0609020204030204" pitchFamily="49" charset="0"/>
              </a:rPr>
              <a:t> | Svarsfrekvens </a:t>
            </a:r>
            <a:r>
              <a:rPr lang="sv-SE" sz="1000" dirty="0">
                <a:latin typeface="Consolas" panose="020B0609020204030204" pitchFamily="49" charset="0"/>
              </a:rPr>
              <a:t>61%</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4e12e11e42f44866">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BodyFooterLeft">
            <a:extLst>
              <a:ext uri="{FF2B5EF4-FFF2-40B4-BE49-F238E27FC236}">
                <a16:creationId xmlns:a16="http://schemas.microsoft.com/office/drawing/2014/main" id="{78FF5595-F32D-45D6-B515-51CAF96F71CA}"/>
              </a:ext>
            </a:extLst>
          </p:cNvPr>
          <p:cNvSpPr txBox="1"/>
          <p:nvPr/>
        </p:nvSpPr>
        <p:spPr>
          <a:xfrm>
            <a:off x="700222" y="4259385"/>
            <a:ext cx="7901637" cy="176030"/>
          </a:xfrm>
          <a:prstGeom prst="rect">
            <a:avLst/>
          </a:prstGeom>
          <a:noFill/>
        </p:spPr>
        <p:txBody>
          <a:bodyPr vertOverflow="clip" wrap="square" lIns="0" tIns="0" rIns="0" bIns="0" rtlCol="0" anchor="ctr"/>
          <a:lstStyle/>
          <a:p>
            <a:pPr algn="l"/>
            <a:r>
              <a:rPr lang="en-GB" sz="750" spc="42" noProof="1"/>
              <a:t>Årsjämförelsen gäller för </a:t>
            </a:r>
            <a:r>
              <a:rPr lang="en-GB" sz="750" spc="42" noProof="1"/>
              <a:t>Zebran</a:t>
            </a:r>
            <a:r>
              <a:rPr lang="en-GB" sz="750" spc="42" noProof="1"/>
              <a:t>.</a:t>
            </a:r>
          </a:p>
        </p:txBody>
      </p:sp>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 </a:t>
            </a:r>
          </a:p>
        </p:txBody>
      </p:sp>
      <p:grpSp>
        <p:nvGrpSpPr>
          <p:cNvPr id="60" name="BodyFooter"/>
          <p:cNvGrpSpPr/>
          <p:nvPr/>
        </p:nvGrpSpPr>
        <p:grpSpPr>
          <a:xfrm>
            <a:off x="720000" y="4644000"/>
            <a:ext cx="7704000" cy="518400"/>
            <a:chOff x="720000" y="4644000"/>
            <a:chExt cx="7704000" cy="518400"/>
          </a:xfrm>
        </p:grpSpPr>
        <p:sp>
          <p:nvSpPr>
            <p:cNvPr id="61" name="BodyFooterCenter"/>
            <p:cNvSpPr txBox="1"/>
            <p:nvPr/>
          </p:nvSpPr>
          <p:spPr>
            <a:xfrm>
              <a:off y="4644000" x="3288000"/>
              <a:ext cx="2568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grpSp>
        <p:nvGrpSpPr>
          <p:cNvPr id="5000" name="BodyContent"/>
          <p:cNvGrpSpPr/>
          <p:nvPr/>
        </p:nvGrpSpPr>
        <p:grpSpPr>
          <a:xfrm>
            <a:off x="720000" y="900000"/>
            <a:ext cx="7740000" cy="2700000"/>
            <a:chOff x="720000" y="900000"/>
            <a:chExt cx="7740000" cy="2700000"/>
          </a:xfrm>
        </p:grpSpPr>
        <p:graphicFrame>
          <p:nvGraphicFramePr>
            <p:cNvPr id="5002" name="BodyContentTable"/>
            <p:cNvGraphicFramePr>
              <a:graphicFrameLocks/>
            </p:cNvGraphicFramePr>
            <p:nvPr/>
          </p:nvGraphicFramePr>
          <p:xfrm>
            <a:off x="720000" y="900000"/>
            <a:ext cx="7740000" cy="2700000"/>
          </p:xfrm>
          <a:graphic>
            <a:graphicData uri="http://schemas.openxmlformats.org/drawingml/2006/table">
              <a:tbl>
                <a:tblPr>
</a:tblPr>
                <a:tblGrid>
                  <a:gridCol w="2340000"/>
                  <a:gridCol w="900000"/>
                  <a:gridCol w="900000"/>
                  <a:gridCol w="900000"/>
                  <a:gridCol w="900000"/>
                  <a:gridCol w="900000"/>
                  <a:gridCol w="900000"/>
                </a:tblGrid>
                <!--columnGroups:.-->
                <a:tr h="900000">
                  <a:tc>
                    <a:txBody>
                      <a:bodyPr/>
                      <a:lstStyle/>
                      <a:p>
                        <a:pPr fontAlgn="ctr" algn="l">
                          <a:defRPr spc="50"/>
                        </a:pP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GR</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Göteborg</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Hisingen 3</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Äringsgatan 4 A förskola</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Zebran</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2020</a:t>
                        </a:r>
                        <a:endParaRPr dirty="0" sz="1100"/>
                      </a:p>
                    </a:txBody>
                    <a:tcPr anchor="ctr" marR="72000" marT="36000" marB="36000" marL="72000">
                      <a:lnL>
                        <a:noFill/>
                      </a:lnL>
                      <a:lnR>
                        <a:noFill/>
                      </a:lnR>
                      <a:lnT>
                        <a:noFill/>
                      </a:lnT>
                      <a:lnB>
                        <a:noFill/>
                      </a:lnB>
                      <a:solidFill>
                        <a:schemeClr val="accent5">
                          <a:tint val="100%"/>
                        </a:schemeClr>
                      </a:solidFill>
                    </a:tcPr>
                  </a:tc>
                </a:tr>
                <!--columnGroups:.-->
                <a:tr h="900000">
                  <a:tc>
                    <a:txBody>
                      <a:bodyPr/>
                      <a:lstStyle/>
                      <a:p>
                        <a:pPr fontAlgn="ctr" algn="l">
                          <a:defRPr spc="50"/>
                        </a:pPr>
                        <a:r>
                          <a:rPr lang="en-GB" sz="900" spc="50" noProof="1">
                            <a:solidFill>
                              <a:schemeClr val="accent5">
                                <a:shade val="10%"/>
                              </a:schemeClr>
                            </a:solidFill>
                          </a:rPr>
                          <a:t>…förskolan uppmuntrar mitt barn att uttrycka sina tankar och åsikter</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4.36</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4.30</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4.30</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4.48</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4.40</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4.00</a:t>
                        </a:r>
                      </a:p>
                    </a:txBody>
                    <a:tcPr anchor="ctr" marT="0" marB="0" horzOverflow="clip" marL="72000" marR="72000">
                      <a:lnL>
                        <a:noFill/>
                      </a:lnL>
                      <a:lnR>
                        <a:noFill/>
                      </a:lnR>
                      <a:lnT>
                        <a:noFill/>
                      </a:lnT>
                      <a:lnB>
                        <a:noFill/>
                      </a:lnB>
                      <a:solidFill>
                        <a:schemeClr val="accent5">
                          <a:tint val="0%"/>
                        </a:schemeClr>
                      </a:solidFill>
                    </a:tcPr>
                  </a:tc>
                </a:tr>
                <!--columnGroups:.-->
                <a:tr h="900000">
                  <a:tc>
                    <a:txBody>
                      <a:bodyPr/>
                      <a:lstStyle/>
                      <a:p>
                        <a:pPr fontAlgn="ctr" algn="l">
                          <a:defRPr spc="50"/>
                        </a:pPr>
                        <a:r>
                          <a:rPr lang="en-GB" sz="900" spc="50" noProof="1">
                            <a:solidFill>
                              <a:schemeClr val="accent5">
                                <a:shade val="10%"/>
                              </a:schemeClr>
                            </a:solidFill>
                          </a:rPr>
                          <a:t>…förskolan tar hänsyn till mitt barns behov och intressen</a:t>
                        </a:r>
                        <a:endParaRPr dirty="0" sz="1100"/>
                      </a:p>
                    </a:txBody>
                    <a:tcPr anchor="ctr" marR="72000" marT="0" marB="0" horzOverflow="clip" marL="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4.30</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4.24</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4.18</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4.39</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4.09</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3.67</a:t>
                        </a:r>
                      </a:p>
                    </a:txBody>
                    <a:tcPr anchor="ctr" marT="0" marB="0" horzOverflow="clip" marL="72000" marR="72000">
                      <a:lnL>
                        <a:noFill/>
                      </a:lnL>
                      <a:lnR>
                        <a:noFill/>
                      </a:lnR>
                      <a:lnT>
                        <a:noFill/>
                      </a:lnT>
                      <a:lnB>
                        <a:noFill/>
                      </a:lnB>
                      <a:solidFill>
                        <a:schemeClr val="accent5">
                          <a:tint val="17%"/>
                        </a:schemeClr>
                      </a:solidFill>
                    </a:tcPr>
                  </a:tc>
                </a:tr>
              </a:tbl>
            </a:graphicData>
          </a:graphic>
        </p:graphicFrame>
      </p:grpSp>
    </p:spTree>
    <p:extLst>
      <p:ext uri="{BB962C8B-B14F-4D97-AF65-F5344CB8AC3E}">
        <p14:creationId xmlns:p14="http://schemas.microsoft.com/office/powerpoint/2010/main" val="406073634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Förskola och hem </a:t>
            </a:r>
          </a:p>
        </p:txBody>
      </p:sp>
      <p:grpSp>
        <p:nvGrpSpPr>
          <p:cNvPr id="5000" name="BodyContent"/>
          <p:cNvGrpSpPr/>
          <p:nvPr/>
        </p:nvGrpSpPr>
        <p:grpSpPr>
          <a:xfrm>
            <a:off x="700222" y="1248535"/>
            <a:ext cx="7740000" cy="3168000"/>
            <a:chOff x="700222" y="1248535"/>
            <a:chExt cx="7740000" cy="3168000"/>
          </a:xfrm>
        </p:grpSpPr>
        <p:graphicFrame>
          <p:nvGraphicFramePr>
            <p:cNvPr id="5002" name="BodyContentTable"/>
            <p:cNvGraphicFramePr>
              <a:graphicFrameLocks/>
            </p:cNvGraphicFramePr>
            <p:nvPr/>
          </p:nvGraphicFramePr>
          <p:xfrm>
            <a:off x="700222" y="1248535"/>
            <a:ext cx="7740000" cy="3168000"/>
          </p:xfrm>
          <a:graphic>
            <a:graphicData uri="http://schemas.openxmlformats.org/drawingml/2006/table">
              <a:tbl>
                <a:tblPr>
</a:tblPr>
                <a:tblGrid>
                  <a:gridCol w="3870000"/>
                  <a:gridCol w="1935000"/>
                  <a:gridCol w="1935000"/>
                </a:tblGrid>
                <!--columnGroups:-->
                <a:tr h="352000">
                  <a:tc>
                    <a:txBody>
                      <a:bodyPr/>
                      <a:lstStyle/>
                      <a:p>
                        <a:pPr fontAlgn="ctr" algn="ctr">
                          <a:defRPr spc="50"/>
                        </a:pPr>
                        <a:endParaRPr dirty="0" sz="700"/>
                      </a:p>
                    </a:txBody>
                    <a:tcPr anchor="ctr" marR="72000" marT="0" marB="0" marL="72000">
                      <a:lnL>
                        <a:noFill/>
                      </a:lnL>
                      <a:lnR>
                        <a:noFill/>
                      </a:lnR>
                      <a:lnT>
                        <a:noFill/>
                      </a:lnT>
                      <a:lnB>
                        <a:noFill/>
                      </a:lnB>
                    </a:tcPr>
                  </a:tc>
                  <a:tc>
                    <a:txBody>
                      <a:bodyPr/>
                      <a:lstStyle/>
                      <a:p>
                        <a:pPr fontAlgn="ctr" algn="ctr">
                          <a:defRPr spc="50"/>
                        </a:pPr>
                        <a:endParaRPr dirty="0" sz="700"/>
                      </a:p>
                    </a:txBody>
                    <a:tcPr anchor="ctr" marR="72000" marT="0" marB="0" marL="72000">
                      <a:lnL>
                        <a:noFill/>
                      </a:lnL>
                      <a:lnR>
                        <a:noFill/>
                      </a:lnR>
                      <a:lnT>
                        <a:noFill/>
                      </a:lnT>
                      <a:lnB>
                        <a:noFill/>
                      </a:lnB>
                    </a:tcPr>
                  </a:tc>
                  <a:tc>
                    <a:txBody>
                      <a:bodyPr/>
                      <a:lstStyle/>
                      <a:p>
                        <a:pPr fontAlgn="ctr" algn="ctr">
                          <a:defRPr spc="50"/>
                        </a:pPr>
                        <a:endParaRPr dirty="0" sz="700"/>
                      </a:p>
                    </a:txBody>
                    <a:tcPr anchor="ctr" marR="72000" marT="0" marB="0" marL="72000">
                      <a:lnL>
                        <a:noFill/>
                      </a:lnL>
                      <a:lnR>
                        <a:noFill/>
                      </a:lnR>
                      <a:lnT>
                        <a:noFill/>
                      </a:lnT>
                      <a:lnB>
                        <a:noFill/>
                      </a:lnB>
                    </a:tcPr>
                  </a:tc>
                </a:tr>
                <!--columnGroups:-->
                <a:tr h="352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columnGroups:-->
                <a:tr h="352000">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r>
                <!--columnGroups:-->
                <a:tr h="352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columnGroups:-->
                <a:tr h="352000">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r>
                <!--columnGroups:-->
                <a:tr h="352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a:tbl>
            </a:graphicData>
          </a:graphic>
        </p:graphicFrame>
        <p:sp>
          <p:nvSpPr>
            <p:cNvPr id="201" name="Cell_2_1_2_1"/>
            <p:cNvSpPr txBox="1"/>
            <p:nvPr/>
          </p:nvSpPr>
          <p:spPr>
            <a:xfrm>
              <a:off y="1600535" x="700222"/>
              <a:ext cx="3870000" cy="352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…förskolan tar hänsyn till den information jag förmedlar om mitt barn, till exempel om barnets mående, familjesituation eller utveckling</a:t>
              </a:r>
            </a:p>
          </p:txBody>
        </p:sp>
        <p:sp>
          <p:nvSpPr>
            <p:cNvPr id="301" name="Cell_3_1_3_1"/>
            <p:cNvSpPr txBox="1"/>
            <p:nvPr/>
          </p:nvSpPr>
          <p:spPr>
            <a:xfrm>
              <a:off y="1952535" x="700222"/>
              <a:ext cx="3870000" cy="352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…förskolan informerar om mål och innehåll i utbildningen</a:t>
              </a:r>
            </a:p>
          </p:txBody>
        </p:sp>
        <p:sp>
          <p:nvSpPr>
            <p:cNvPr id="401" name="Cell_4_1_4_1"/>
            <p:cNvSpPr txBox="1"/>
            <p:nvPr/>
          </p:nvSpPr>
          <p:spPr>
            <a:xfrm>
              <a:off y="2304535" x="700222"/>
              <a:ext cx="3870000" cy="352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…utvecklingssamtalet ger mig möjlighet till en god dialog kring mitt barns trivsel, utveckling och lärande</a:t>
              </a:r>
            </a:p>
          </p:txBody>
        </p:sp>
        <p:sp>
          <p:nvSpPr>
            <p:cNvPr id="501" name="Cell_5_1_5_1"/>
            <p:cNvSpPr txBox="1"/>
            <p:nvPr/>
          </p:nvSpPr>
          <p:spPr>
            <a:xfrm>
              <a:off y="2656535" x="700222"/>
              <a:ext cx="3870000" cy="352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Jag känner mig välkommen att ställa frågor och komma med synpunkter</a:t>
              </a:r>
            </a:p>
          </p:txBody>
        </p:sp>
        <p:sp>
          <p:nvSpPr>
            <p:cNvPr id="601" name="Cell_6_1_6_1"/>
            <p:cNvSpPr txBox="1"/>
            <p:nvPr/>
          </p:nvSpPr>
          <p:spPr>
            <a:xfrm>
              <a:off y="3008535" x="700222"/>
              <a:ext cx="3870000" cy="352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Jag känner mig trygg med att mitt barn blir väl omhändertaget på förskolan.</a:t>
              </a:r>
            </a:p>
          </p:txBody>
        </p:sp>
        <p:graphicFrame>
          <p:nvGraphicFramePr>
            <p:cNvPr id="5002" name="Chart_2_2_2_3"/>
            <p:cNvGraphicFramePr>
              <a:graphicFrameLocks/>
            </p:cNvGraphicFramePr>
            <p:nvPr/>
          </p:nvGraphicFramePr>
          <p:xfrm>
            <a:off y="1600535" x="4570222"/>
            <a:ext cx="3870000" cy="352000"/>
          </p:xfrm>
          <a:graphic>
            <a:graphicData uri="http://schemas.openxmlformats.org/drawingml/2006/chart">
              <c:chart xmlns:c="http://schemas.openxmlformats.org/drawingml/2006/chart" r:id="R1f45504d5f1b4fd9"/>
            </a:graphicData>
          </a:graphic>
        </p:graphicFrame>
        <p:graphicFrame>
          <p:nvGraphicFramePr>
            <p:cNvPr id="5003" name="Chart_3_2_3_3"/>
            <p:cNvGraphicFramePr>
              <a:graphicFrameLocks/>
            </p:cNvGraphicFramePr>
            <p:nvPr/>
          </p:nvGraphicFramePr>
          <p:xfrm>
            <a:off y="1952535" x="4570222"/>
            <a:ext cx="3870000" cy="352000"/>
          </p:xfrm>
          <a:graphic>
            <a:graphicData uri="http://schemas.openxmlformats.org/drawingml/2006/chart">
              <c:chart xmlns:c="http://schemas.openxmlformats.org/drawingml/2006/chart" r:id="Rf618bf082b45493a"/>
            </a:graphicData>
          </a:graphic>
        </p:graphicFrame>
        <p:graphicFrame>
          <p:nvGraphicFramePr>
            <p:cNvPr id="5004" name="Chart_4_2_4_3"/>
            <p:cNvGraphicFramePr>
              <a:graphicFrameLocks/>
            </p:cNvGraphicFramePr>
            <p:nvPr/>
          </p:nvGraphicFramePr>
          <p:xfrm>
            <a:off y="2304535" x="4570222"/>
            <a:ext cx="3870000" cy="352000"/>
          </p:xfrm>
          <a:graphic>
            <a:graphicData uri="http://schemas.openxmlformats.org/drawingml/2006/chart">
              <c:chart xmlns:c="http://schemas.openxmlformats.org/drawingml/2006/chart" r:id="R3c838dfe5cb94cd7"/>
            </a:graphicData>
          </a:graphic>
        </p:graphicFrame>
        <p:graphicFrame>
          <p:nvGraphicFramePr>
            <p:cNvPr id="5005" name="Chart_5_2_5_3"/>
            <p:cNvGraphicFramePr>
              <a:graphicFrameLocks/>
            </p:cNvGraphicFramePr>
            <p:nvPr/>
          </p:nvGraphicFramePr>
          <p:xfrm>
            <a:off y="2656535" x="4570222"/>
            <a:ext cx="3870000" cy="352000"/>
          </p:xfrm>
          <a:graphic>
            <a:graphicData uri="http://schemas.openxmlformats.org/drawingml/2006/chart">
              <c:chart xmlns:c="http://schemas.openxmlformats.org/drawingml/2006/chart" r:id="Rba975a049c1e420f"/>
            </a:graphicData>
          </a:graphic>
        </p:graphicFrame>
        <p:graphicFrame>
          <p:nvGraphicFramePr>
            <p:cNvPr id="5006" name="Chart_6_2_6_3"/>
            <p:cNvGraphicFramePr>
              <a:graphicFrameLocks/>
            </p:cNvGraphicFramePr>
            <p:nvPr/>
          </p:nvGraphicFramePr>
          <p:xfrm>
            <a:off y="3008535" x="4570222"/>
            <a:ext cx="3870000" cy="1408000"/>
          </p:xfrm>
          <a:graphic>
            <a:graphicData uri="http://schemas.openxmlformats.org/drawingml/2006/chart">
              <c:chart xmlns:c="http://schemas.openxmlformats.org/drawingml/2006/chart" r:id="R2f427d94bcab4669"/>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Zebran</a:t>
            </a:r>
            <a:r>
              <a:rPr lang="sv-SE" sz="1000" dirty="0">
                <a:latin typeface="Consolas" panose="020B0609020204030204" pitchFamily="49" charset="0"/>
              </a:rPr>
              <a:t> | Svarsfrekvens </a:t>
            </a:r>
            <a:r>
              <a:rPr lang="sv-SE" sz="1000" dirty="0">
                <a:latin typeface="Consolas" panose="020B0609020204030204" pitchFamily="49" charset="0"/>
              </a:rPr>
              <a:t>61%</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8cff0de73c60473b">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diagram visar resultatet för frågorna inom frågeområdet </a:t>
            </a:r>
            <a:r>
              <a:rPr lang="sv-SE" sz="1000" dirty="0"/>
              <a:t>Förskola och hem </a:t>
            </a:r>
            <a:r>
              <a:rPr lang="sv-SE" sz="1000" dirty="0"/>
              <a:t>. Skalan är 1 (Instämmer inte alls) till 5 (Instämmer helt), plus Vet inte.</a:t>
            </a:r>
          </a:p>
        </p:txBody>
      </p:sp>
      <p:grpSp>
        <p:nvGrpSpPr>
          <p:cNvPr id="60" name="BodyFooter"/>
          <p:cNvGrpSpPr/>
          <p:nvPr/>
        </p:nvGrpSpPr>
        <p:grpSpPr>
          <a:xfrm>
            <a:off x="720000" y="4068000"/>
            <a:ext cx="7704000" cy="518400"/>
            <a:chOff x="720000" y="4068000"/>
            <a:chExt cx="7704000" cy="518400"/>
          </a:xfrm>
        </p:grpSpPr>
        <p:sp>
          <p:nvSpPr>
            <p:cNvPr id="61" name="BodyFooterCenter"/>
            <p:cNvSpPr txBox="1"/>
            <p:nvPr/>
          </p:nvSpPr>
          <p:spPr>
            <a:xfrm>
              <a:off y="4068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a:xfrm>
            <a:off x="553972" y="159000"/>
            <a:ext cx="8047887" cy="542585"/>
          </a:xfrm>
        </p:spPr>
        <p:txBody>
          <a:bodyPr/>
          <a:lstStyle/>
          <a:p>
            <a:r>
              <a:rPr lang="sv-SE" dirty="0"/>
              <a:t>Förskola och hem </a:t>
            </a:r>
          </a:p>
        </p:txBody>
      </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Zebran</a:t>
            </a:r>
            <a:r>
              <a:rPr lang="sv-SE" sz="1000" dirty="0">
                <a:latin typeface="Consolas" panose="020B0609020204030204" pitchFamily="49" charset="0"/>
              </a:rPr>
              <a:t> | Svarsfrekvens </a:t>
            </a:r>
            <a:r>
              <a:rPr lang="sv-SE" sz="1000" dirty="0">
                <a:latin typeface="Consolas" panose="020B0609020204030204" pitchFamily="49" charset="0"/>
              </a:rPr>
              <a:t>61%</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3166751a2d6e4409">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BodyFooterLeft">
            <a:extLst>
              <a:ext uri="{FF2B5EF4-FFF2-40B4-BE49-F238E27FC236}">
                <a16:creationId xmlns:a16="http://schemas.microsoft.com/office/drawing/2014/main" id="{78FF5595-F32D-45D6-B515-51CAF96F71CA}"/>
              </a:ext>
            </a:extLst>
          </p:cNvPr>
          <p:cNvSpPr txBox="1"/>
          <p:nvPr/>
        </p:nvSpPr>
        <p:spPr>
          <a:xfrm>
            <a:off x="700222" y="4259385"/>
            <a:ext cx="7901637" cy="176030"/>
          </a:xfrm>
          <a:prstGeom prst="rect">
            <a:avLst/>
          </a:prstGeom>
          <a:noFill/>
        </p:spPr>
        <p:txBody>
          <a:bodyPr vertOverflow="clip" wrap="square" lIns="0" tIns="0" rIns="0" bIns="0" rtlCol="0" anchor="ctr"/>
          <a:lstStyle/>
          <a:p>
            <a:pPr algn="l"/>
            <a:r>
              <a:rPr lang="en-GB" sz="750" spc="42" noProof="1"/>
              <a:t>Årsjämförelsen gäller för </a:t>
            </a:r>
            <a:r>
              <a:rPr lang="en-GB" sz="750" spc="42" noProof="1"/>
              <a:t>Zebran</a:t>
            </a:r>
            <a:r>
              <a:rPr lang="en-GB" sz="750" spc="42" noProof="1"/>
              <a:t>.</a:t>
            </a:r>
          </a:p>
        </p:txBody>
      </p:sp>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 </a:t>
            </a:r>
          </a:p>
        </p:txBody>
      </p:sp>
      <p:grpSp>
        <p:nvGrpSpPr>
          <p:cNvPr id="60" name="BodyFooter"/>
          <p:cNvGrpSpPr/>
          <p:nvPr/>
        </p:nvGrpSpPr>
        <p:grpSpPr>
          <a:xfrm>
            <a:off x="720000" y="4644000"/>
            <a:ext cx="7704000" cy="518400"/>
            <a:chOff x="720000" y="4644000"/>
            <a:chExt cx="7704000" cy="518400"/>
          </a:xfrm>
        </p:grpSpPr>
        <p:sp>
          <p:nvSpPr>
            <p:cNvPr id="61" name="BodyFooterCenter"/>
            <p:cNvSpPr txBox="1"/>
            <p:nvPr/>
          </p:nvSpPr>
          <p:spPr>
            <a:xfrm>
              <a:off y="4644000" x="3288000"/>
              <a:ext cx="2568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grpSp>
        <p:nvGrpSpPr>
          <p:cNvPr id="5000" name="BodyContent"/>
          <p:cNvGrpSpPr/>
          <p:nvPr/>
        </p:nvGrpSpPr>
        <p:grpSpPr>
          <a:xfrm>
            <a:off x="720000" y="900000"/>
            <a:ext cx="7740000" cy="2700000"/>
            <a:chOff x="720000" y="900000"/>
            <a:chExt cx="7740000" cy="2700000"/>
          </a:xfrm>
        </p:grpSpPr>
        <p:graphicFrame>
          <p:nvGraphicFramePr>
            <p:cNvPr id="5002" name="BodyContentTable"/>
            <p:cNvGraphicFramePr>
              <a:graphicFrameLocks/>
            </p:cNvGraphicFramePr>
            <p:nvPr/>
          </p:nvGraphicFramePr>
          <p:xfrm>
            <a:off x="720000" y="900000"/>
            <a:ext cx="7740000" cy="2700000"/>
          </p:xfrm>
          <a:graphic>
            <a:graphicData uri="http://schemas.openxmlformats.org/drawingml/2006/table">
              <a:tbl>
                <a:tblPr>
</a:tblPr>
                <a:tblGrid>
                  <a:gridCol w="2340000"/>
                  <a:gridCol w="900000"/>
                  <a:gridCol w="900000"/>
                  <a:gridCol w="900000"/>
                  <a:gridCol w="900000"/>
                  <a:gridCol w="900000"/>
                  <a:gridCol w="900000"/>
                </a:tblGrid>
                <!--columnGroups:.-->
                <a:tr h="450000">
                  <a:tc>
                    <a:txBody>
                      <a:bodyPr/>
                      <a:lstStyle/>
                      <a:p>
                        <a:pPr fontAlgn="ctr" algn="l">
                          <a:defRPr spc="50"/>
                        </a:pP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GR</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Göteborg</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Hisingen 3</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Äringsgatan 4 A förskola</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Zebran</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2020</a:t>
                        </a:r>
                        <a:endParaRPr dirty="0" sz="1100"/>
                      </a:p>
                    </a:txBody>
                    <a:tcPr anchor="ctr" marR="72000" marT="36000" marB="36000" marL="72000">
                      <a:lnL>
                        <a:noFill/>
                      </a:lnL>
                      <a:lnR>
                        <a:noFill/>
                      </a:lnR>
                      <a:lnT>
                        <a:noFill/>
                      </a:lnT>
                      <a:lnB>
                        <a:noFill/>
                      </a:lnB>
                      <a:solidFill>
                        <a:schemeClr val="accent5">
                          <a:tint val="100%"/>
                        </a:schemeClr>
                      </a:solidFill>
                    </a:tcPr>
                  </a:tc>
                </a:tr>
                <!--columnGroups:.-->
                <a:tr h="450000">
                  <a:tc>
                    <a:txBody>
                      <a:bodyPr/>
                      <a:lstStyle/>
                      <a:p>
                        <a:pPr fontAlgn="ctr" algn="l">
                          <a:defRPr spc="50"/>
                        </a:pPr>
                        <a:r>
                          <a:rPr lang="en-GB" sz="900" spc="50" noProof="1">
                            <a:solidFill>
                              <a:schemeClr val="accent5">
                                <a:shade val="10%"/>
                              </a:schemeClr>
                            </a:solidFill>
                          </a:rPr>
                          <a:t>…förskolan tar hänsyn till den information jag förmedlar om mitt barn, till exempel om barnets mående, familjesituation eller utveckling</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4.37</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4.31</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4.31</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4.41</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4.18</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4.20</a:t>
                        </a:r>
                      </a:p>
                    </a:txBody>
                    <a:tcPr anchor="ctr" marT="0" marB="0" horzOverflow="clip" marL="72000" marR="72000">
                      <a:lnL>
                        <a:noFill/>
                      </a:lnL>
                      <a:lnR>
                        <a:noFill/>
                      </a:lnR>
                      <a:lnT>
                        <a:noFill/>
                      </a:lnT>
                      <a:lnB>
                        <a:noFill/>
                      </a:lnB>
                      <a:solidFill>
                        <a:schemeClr val="accent5">
                          <a:tint val="0%"/>
                        </a:schemeClr>
                      </a:solidFill>
                    </a:tcPr>
                  </a:tc>
                </a:tr>
                <!--columnGroups:.-->
                <a:tr h="450000">
                  <a:tc>
                    <a:txBody>
                      <a:bodyPr/>
                      <a:lstStyle/>
                      <a:p>
                        <a:pPr fontAlgn="ctr" algn="l">
                          <a:defRPr spc="50"/>
                        </a:pPr>
                        <a:r>
                          <a:rPr lang="en-GB" sz="900" spc="50" noProof="1">
                            <a:solidFill>
                              <a:schemeClr val="accent5">
                                <a:shade val="10%"/>
                              </a:schemeClr>
                            </a:solidFill>
                          </a:rPr>
                          <a:t>…förskolan informerar om mål och innehåll i utbildningen</a:t>
                        </a:r>
                        <a:endParaRPr dirty="0" sz="1100"/>
                      </a:p>
                    </a:txBody>
                    <a:tcPr anchor="ctr" marR="72000" marT="0" marB="0" horzOverflow="clip" marL="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4.21</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4.13</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4.12</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4.21</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3.73</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3.50</a:t>
                        </a:r>
                      </a:p>
                    </a:txBody>
                    <a:tcPr anchor="ctr" marT="0" marB="0" horzOverflow="clip" marL="72000" marR="72000">
                      <a:lnL>
                        <a:noFill/>
                      </a:lnL>
                      <a:lnR>
                        <a:noFill/>
                      </a:lnR>
                      <a:lnT>
                        <a:noFill/>
                      </a:lnT>
                      <a:lnB>
                        <a:noFill/>
                      </a:lnB>
                      <a:solidFill>
                        <a:schemeClr val="accent5">
                          <a:tint val="17%"/>
                        </a:schemeClr>
                      </a:solidFill>
                    </a:tcPr>
                  </a:tc>
                </a:tr>
                <!--columnGroups:.-->
                <a:tr h="450000">
                  <a:tc>
                    <a:txBody>
                      <a:bodyPr/>
                      <a:lstStyle/>
                      <a:p>
                        <a:pPr fontAlgn="ctr" algn="l">
                          <a:defRPr spc="50"/>
                        </a:pPr>
                        <a:r>
                          <a:rPr lang="en-GB" sz="900" spc="50" noProof="1">
                            <a:solidFill>
                              <a:schemeClr val="accent5">
                                <a:shade val="10%"/>
                              </a:schemeClr>
                            </a:solidFill>
                          </a:rPr>
                          <a:t>…utvecklingssamtalet ger mig möjlighet till en god dialog kring mitt barns trivsel, utveckling och lärande</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4.26</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4.18</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4.13</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4.45</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4.10</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3.80</a:t>
                        </a:r>
                      </a:p>
                    </a:txBody>
                    <a:tcPr anchor="ctr" marT="0" marB="0" horzOverflow="clip" marL="72000" marR="72000">
                      <a:lnL>
                        <a:noFill/>
                      </a:lnL>
                      <a:lnR>
                        <a:noFill/>
                      </a:lnR>
                      <a:lnT>
                        <a:noFill/>
                      </a:lnT>
                      <a:lnB>
                        <a:noFill/>
                      </a:lnB>
                      <a:solidFill>
                        <a:schemeClr val="accent5">
                          <a:tint val="0%"/>
                        </a:schemeClr>
                      </a:solidFill>
                    </a:tcPr>
                  </a:tc>
                </a:tr>
                <!--columnGroups:.-->
                <a:tr h="450000">
                  <a:tc>
                    <a:txBody>
                      <a:bodyPr/>
                      <a:lstStyle/>
                      <a:p>
                        <a:pPr fontAlgn="ctr" algn="l">
                          <a:defRPr spc="50"/>
                        </a:pPr>
                        <a:r>
                          <a:rPr lang="en-GB" sz="900" spc="50" noProof="1">
                            <a:solidFill>
                              <a:schemeClr val="accent5">
                                <a:shade val="10%"/>
                              </a:schemeClr>
                            </a:solidFill>
                          </a:rPr>
                          <a:t>Jag känner mig välkommen att ställa frågor och komma med synpunkter</a:t>
                        </a:r>
                        <a:endParaRPr dirty="0" sz="1100"/>
                      </a:p>
                    </a:txBody>
                    <a:tcPr anchor="ctr" marR="72000" marT="0" marB="0" horzOverflow="clip" marL="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4.37</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4.30</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4.27</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4.41</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4.27</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4.11</a:t>
                        </a:r>
                      </a:p>
                    </a:txBody>
                    <a:tcPr anchor="ctr" marT="0" marB="0" horzOverflow="clip" marL="72000" marR="72000">
                      <a:lnL>
                        <a:noFill/>
                      </a:lnL>
                      <a:lnR>
                        <a:noFill/>
                      </a:lnR>
                      <a:lnT>
                        <a:noFill/>
                      </a:lnT>
                      <a:lnB>
                        <a:noFill/>
                      </a:lnB>
                      <a:solidFill>
                        <a:schemeClr val="accent5">
                          <a:tint val="17%"/>
                        </a:schemeClr>
                      </a:solidFill>
                    </a:tcPr>
                  </a:tc>
                </a:tr>
                <!--columnGroups:.-->
                <a:tr h="450000">
                  <a:tc>
                    <a:txBody>
                      <a:bodyPr/>
                      <a:lstStyle/>
                      <a:p>
                        <a:pPr fontAlgn="ctr" algn="l">
                          <a:defRPr spc="50"/>
                        </a:pPr>
                        <a:r>
                          <a:rPr lang="en-GB" sz="900" spc="50" noProof="1">
                            <a:solidFill>
                              <a:schemeClr val="accent5">
                                <a:shade val="10%"/>
                              </a:schemeClr>
                            </a:solidFill>
                          </a:rPr>
                          <a:t>Jag känner mig trygg med att mitt barn blir väl omhändertaget på förskolan.</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4.48</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4.41</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4.38</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4.56</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4.27</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4.30</a:t>
                        </a:r>
                      </a:p>
                    </a:txBody>
                    <a:tcPr anchor="ctr" marT="0" marB="0" horzOverflow="clip" marL="72000" marR="72000">
                      <a:lnL>
                        <a:noFill/>
                      </a:lnL>
                      <a:lnR>
                        <a:noFill/>
                      </a:lnR>
                      <a:lnT>
                        <a:noFill/>
                      </a:lnT>
                      <a:lnB>
                        <a:noFill/>
                      </a:lnB>
                      <a:solidFill>
                        <a:schemeClr val="accent5">
                          <a:tint val="0%"/>
                        </a:schemeClr>
                      </a:solidFill>
                    </a:tcPr>
                  </a:tc>
                </a:tr>
              </a:tbl>
            </a:graphicData>
          </a:graphic>
        </p:graphicFrame>
      </p:grpSp>
    </p:spTree>
    <p:extLst>
      <p:ext uri="{BB962C8B-B14F-4D97-AF65-F5344CB8AC3E}">
        <p14:creationId xmlns:p14="http://schemas.microsoft.com/office/powerpoint/2010/main" val="406073634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Helhetsomdöme</a:t>
            </a:r>
          </a:p>
        </p:txBody>
      </p:sp>
      <p:grpSp>
        <p:nvGrpSpPr>
          <p:cNvPr id="5000" name="BodyContent"/>
          <p:cNvGrpSpPr/>
          <p:nvPr/>
        </p:nvGrpSpPr>
        <p:grpSpPr>
          <a:xfrm>
            <a:off x="700222" y="1248535"/>
            <a:ext cx="7740000" cy="3168000"/>
            <a:chOff x="700222" y="1248535"/>
            <a:chExt cx="7740000" cy="3168000"/>
          </a:xfrm>
        </p:grpSpPr>
        <p:graphicFrame>
          <p:nvGraphicFramePr>
            <p:cNvPr id="5002" name="BodyContentTable"/>
            <p:cNvGraphicFramePr>
              <a:graphicFrameLocks/>
            </p:cNvGraphicFramePr>
            <p:nvPr/>
          </p:nvGraphicFramePr>
          <p:xfrm>
            <a:off x="700222" y="1248535"/>
            <a:ext cx="7740000" cy="3168000"/>
          </p:xfrm>
          <a:graphic>
            <a:graphicData uri="http://schemas.openxmlformats.org/drawingml/2006/table">
              <a:tbl>
                <a:tblPr>
</a:tblPr>
                <a:tblGrid>
                  <a:gridCol w="3870000"/>
                  <a:gridCol w="1935000"/>
                  <a:gridCol w="1935000"/>
                </a:tblGrid>
                <!--columnGroups:-->
                <a:tr h="528000">
                  <a:tc>
                    <a:txBody>
                      <a:bodyPr/>
                      <a:lstStyle/>
                      <a:p>
                        <a:pPr fontAlgn="ctr" algn="ctr">
                          <a:defRPr spc="50"/>
                        </a:pPr>
                        <a:endParaRPr dirty="0" sz="700"/>
                      </a:p>
                    </a:txBody>
                    <a:tcPr anchor="ctr" marR="72000" marT="0" marB="0" marL="72000">
                      <a:lnL>
                        <a:noFill/>
                      </a:lnL>
                      <a:lnR>
                        <a:noFill/>
                      </a:lnR>
                      <a:lnT>
                        <a:noFill/>
                      </a:lnT>
                      <a:lnB>
                        <a:noFill/>
                      </a:lnB>
                    </a:tcPr>
                  </a:tc>
                  <a:tc>
                    <a:txBody>
                      <a:bodyPr/>
                      <a:lstStyle/>
                      <a:p>
                        <a:pPr fontAlgn="ctr" algn="ctr">
                          <a:defRPr spc="50"/>
                        </a:pPr>
                        <a:endParaRPr dirty="0" sz="700"/>
                      </a:p>
                    </a:txBody>
                    <a:tcPr anchor="ctr" marR="72000" marT="0" marB="0" marL="72000">
                      <a:lnL>
                        <a:noFill/>
                      </a:lnL>
                      <a:lnR>
                        <a:noFill/>
                      </a:lnR>
                      <a:lnT>
                        <a:noFill/>
                      </a:lnT>
                      <a:lnB>
                        <a:noFill/>
                      </a:lnB>
                    </a:tcPr>
                  </a:tc>
                  <a:tc>
                    <a:txBody>
                      <a:bodyPr/>
                      <a:lstStyle/>
                      <a:p>
                        <a:pPr fontAlgn="ctr" algn="ctr">
                          <a:defRPr spc="50"/>
                        </a:pPr>
                        <a:endParaRPr dirty="0" sz="700"/>
                      </a:p>
                    </a:txBody>
                    <a:tcPr anchor="ctr" marR="72000" marT="0" marB="0" marL="72000">
                      <a:lnL>
                        <a:noFill/>
                      </a:lnL>
                      <a:lnR>
                        <a:noFill/>
                      </a:lnR>
                      <a:lnT>
                        <a:noFill/>
                      </a:lnT>
                      <a:lnB>
                        <a:noFill/>
                      </a:lnB>
                    </a:tcPr>
                  </a:tc>
                </a:tr>
                <!--columnGroups:-->
                <a:tr h="528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columnGroups:-->
                <a:tr h="528000">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r>
              </a:tbl>
            </a:graphicData>
          </a:graphic>
        </p:graphicFrame>
        <p:sp>
          <p:nvSpPr>
            <p:cNvPr id="201" name="Cell_2_1_2_1"/>
            <p:cNvSpPr txBox="1"/>
            <p:nvPr/>
          </p:nvSpPr>
          <p:spPr>
            <a:xfrm>
              <a:off y="1776535" x="700222"/>
              <a:ext cx="3870000" cy="528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Jag är nöjd med mitt barns förskola.</a:t>
              </a:r>
            </a:p>
          </p:txBody>
        </p:sp>
        <p:sp>
          <p:nvSpPr>
            <p:cNvPr id="301" name="Cell_3_1_3_1"/>
            <p:cNvSpPr txBox="1"/>
            <p:nvPr/>
          </p:nvSpPr>
          <p:spPr>
            <a:xfrm>
              <a:off y="2304535" x="700222"/>
              <a:ext cx="3870000" cy="528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Jag kan rekommendera mitt barns förskola till andra vårdnadshavare.</a:t>
              </a:r>
            </a:p>
          </p:txBody>
        </p:sp>
        <p:graphicFrame>
          <p:nvGraphicFramePr>
            <p:cNvPr id="5002" name="Chart_2_2_2_3"/>
            <p:cNvGraphicFramePr>
              <a:graphicFrameLocks/>
            </p:cNvGraphicFramePr>
            <p:nvPr/>
          </p:nvGraphicFramePr>
          <p:xfrm>
            <a:off y="1776535" x="4570222"/>
            <a:ext cx="3870000" cy="528000"/>
          </p:xfrm>
          <a:graphic>
            <a:graphicData uri="http://schemas.openxmlformats.org/drawingml/2006/chart">
              <c:chart xmlns:c="http://schemas.openxmlformats.org/drawingml/2006/chart" r:id="R6e6fb6f1f5ba4fa3"/>
            </a:graphicData>
          </a:graphic>
        </p:graphicFrame>
        <p:graphicFrame>
          <p:nvGraphicFramePr>
            <p:cNvPr id="5003" name="Chart_3_2_3_3"/>
            <p:cNvGraphicFramePr>
              <a:graphicFrameLocks/>
            </p:cNvGraphicFramePr>
            <p:nvPr/>
          </p:nvGraphicFramePr>
          <p:xfrm>
            <a:off y="2304535" x="4570222"/>
            <a:ext cx="3870000" cy="2112000"/>
          </p:xfrm>
          <a:graphic>
            <a:graphicData uri="http://schemas.openxmlformats.org/drawingml/2006/chart">
              <c:chart xmlns:c="http://schemas.openxmlformats.org/drawingml/2006/chart" r:id="R64034ef97a464f40"/>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Zebran</a:t>
            </a:r>
            <a:r>
              <a:rPr lang="sv-SE" sz="1000" dirty="0">
                <a:latin typeface="Consolas" panose="020B0609020204030204" pitchFamily="49" charset="0"/>
              </a:rPr>
              <a:t> | Svarsfrekvens </a:t>
            </a:r>
            <a:r>
              <a:rPr lang="sv-SE" sz="1000" dirty="0">
                <a:latin typeface="Consolas" panose="020B0609020204030204" pitchFamily="49" charset="0"/>
              </a:rPr>
              <a:t>61%</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71c6eae6a3dc4044">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diagram visar resultatet för frågorna inom frågeområdet </a:t>
            </a:r>
            <a:r>
              <a:rPr lang="sv-SE" sz="1000" dirty="0"/>
              <a:t>Helhetsomdöme</a:t>
            </a:r>
            <a:r>
              <a:rPr lang="sv-SE" sz="1000" dirty="0"/>
              <a:t>. Skalan är 1 (Instämmer inte alls) till 5 (Instämmer helt), plus Vet inte.</a:t>
            </a:r>
          </a:p>
        </p:txBody>
      </p:sp>
      <p:grpSp>
        <p:nvGrpSpPr>
          <p:cNvPr id="60" name="BodyFooter"/>
          <p:cNvGrpSpPr/>
          <p:nvPr/>
        </p:nvGrpSpPr>
        <p:grpSpPr>
          <a:xfrm>
            <a:off x="720000" y="4068000"/>
            <a:ext cx="7704000" cy="518400"/>
            <a:chOff x="720000" y="4068000"/>
            <a:chExt cx="7704000" cy="518400"/>
          </a:xfrm>
        </p:grpSpPr>
        <p:sp>
          <p:nvSpPr>
            <p:cNvPr id="61" name="BodyFooterCenter"/>
            <p:cNvSpPr txBox="1"/>
            <p:nvPr/>
          </p:nvSpPr>
          <p:spPr>
            <a:xfrm>
              <a:off y="4068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a:xfrm>
            <a:off x="553972" y="159000"/>
            <a:ext cx="8047887" cy="542585"/>
          </a:xfrm>
        </p:spPr>
        <p:txBody>
          <a:bodyPr/>
          <a:lstStyle/>
          <a:p>
            <a:r>
              <a:rPr lang="sv-SE" dirty="0"/>
              <a:t>Helhetsomdöme</a:t>
            </a:r>
          </a:p>
        </p:txBody>
      </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Zebran</a:t>
            </a:r>
            <a:r>
              <a:rPr lang="sv-SE" sz="1000" dirty="0">
                <a:latin typeface="Consolas" panose="020B0609020204030204" pitchFamily="49" charset="0"/>
              </a:rPr>
              <a:t> | Svarsfrekvens </a:t>
            </a:r>
            <a:r>
              <a:rPr lang="sv-SE" sz="1000" dirty="0">
                <a:latin typeface="Consolas" panose="020B0609020204030204" pitchFamily="49" charset="0"/>
              </a:rPr>
              <a:t>61%</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ad0589f28f5f4dbf">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BodyFooterLeft">
            <a:extLst>
              <a:ext uri="{FF2B5EF4-FFF2-40B4-BE49-F238E27FC236}">
                <a16:creationId xmlns:a16="http://schemas.microsoft.com/office/drawing/2014/main" id="{78FF5595-F32D-45D6-B515-51CAF96F71CA}"/>
              </a:ext>
            </a:extLst>
          </p:cNvPr>
          <p:cNvSpPr txBox="1"/>
          <p:nvPr/>
        </p:nvSpPr>
        <p:spPr>
          <a:xfrm>
            <a:off x="700222" y="4259385"/>
            <a:ext cx="7901637" cy="176030"/>
          </a:xfrm>
          <a:prstGeom prst="rect">
            <a:avLst/>
          </a:prstGeom>
          <a:noFill/>
        </p:spPr>
        <p:txBody>
          <a:bodyPr vertOverflow="clip" wrap="square" lIns="0" tIns="0" rIns="0" bIns="0" rtlCol="0" anchor="ctr"/>
          <a:lstStyle/>
          <a:p>
            <a:pPr algn="l"/>
            <a:r>
              <a:rPr lang="en-GB" sz="750" spc="42" noProof="1"/>
              <a:t>Årsjämförelsen gäller för </a:t>
            </a:r>
            <a:r>
              <a:rPr lang="en-GB" sz="750" spc="42" noProof="1"/>
              <a:t>Zebran</a:t>
            </a:r>
            <a:r>
              <a:rPr lang="en-GB" sz="750" spc="42" noProof="1"/>
              <a:t>.</a:t>
            </a:r>
          </a:p>
        </p:txBody>
      </p:sp>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 </a:t>
            </a:r>
          </a:p>
        </p:txBody>
      </p:sp>
      <p:grpSp>
        <p:nvGrpSpPr>
          <p:cNvPr id="60" name="BodyFooter"/>
          <p:cNvGrpSpPr/>
          <p:nvPr/>
        </p:nvGrpSpPr>
        <p:grpSpPr>
          <a:xfrm>
            <a:off x="720000" y="4644000"/>
            <a:ext cx="7704000" cy="518400"/>
            <a:chOff x="720000" y="4644000"/>
            <a:chExt cx="7704000" cy="518400"/>
          </a:xfrm>
        </p:grpSpPr>
        <p:sp>
          <p:nvSpPr>
            <p:cNvPr id="61" name="BodyFooterCenter"/>
            <p:cNvSpPr txBox="1"/>
            <p:nvPr/>
          </p:nvSpPr>
          <p:spPr>
            <a:xfrm>
              <a:off y="4644000" x="3288000"/>
              <a:ext cx="2568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grpSp>
        <p:nvGrpSpPr>
          <p:cNvPr id="5000" name="BodyContent"/>
          <p:cNvGrpSpPr/>
          <p:nvPr/>
        </p:nvGrpSpPr>
        <p:grpSpPr>
          <a:xfrm>
            <a:off x="720000" y="900000"/>
            <a:ext cx="7740000" cy="2700000"/>
            <a:chOff x="720000" y="900000"/>
            <a:chExt cx="7740000" cy="2700000"/>
          </a:xfrm>
        </p:grpSpPr>
        <p:graphicFrame>
          <p:nvGraphicFramePr>
            <p:cNvPr id="5002" name="BodyContentTable"/>
            <p:cNvGraphicFramePr>
              <a:graphicFrameLocks/>
            </p:cNvGraphicFramePr>
            <p:nvPr/>
          </p:nvGraphicFramePr>
          <p:xfrm>
            <a:off x="720000" y="900000"/>
            <a:ext cx="7740000" cy="2700000"/>
          </p:xfrm>
          <a:graphic>
            <a:graphicData uri="http://schemas.openxmlformats.org/drawingml/2006/table">
              <a:tbl>
                <a:tblPr>
</a:tblPr>
                <a:tblGrid>
                  <a:gridCol w="2340000"/>
                  <a:gridCol w="900000"/>
                  <a:gridCol w="900000"/>
                  <a:gridCol w="900000"/>
                  <a:gridCol w="900000"/>
                  <a:gridCol w="900000"/>
                  <a:gridCol w="900000"/>
                </a:tblGrid>
                <!--columnGroups:.-->
                <a:tr h="900000">
                  <a:tc>
                    <a:txBody>
                      <a:bodyPr/>
                      <a:lstStyle/>
                      <a:p>
                        <a:pPr fontAlgn="ctr" algn="l">
                          <a:defRPr spc="50"/>
                        </a:pP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GR</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Göteborg</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Hisingen 3</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Äringsgatan 4 A förskola</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Zebran</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2020</a:t>
                        </a:r>
                        <a:endParaRPr dirty="0" sz="1100"/>
                      </a:p>
                    </a:txBody>
                    <a:tcPr anchor="ctr" marR="72000" marT="36000" marB="36000" marL="72000">
                      <a:lnL>
                        <a:noFill/>
                      </a:lnL>
                      <a:lnR>
                        <a:noFill/>
                      </a:lnR>
                      <a:lnT>
                        <a:noFill/>
                      </a:lnT>
                      <a:lnB>
                        <a:noFill/>
                      </a:lnB>
                      <a:solidFill>
                        <a:schemeClr val="accent5">
                          <a:tint val="100%"/>
                        </a:schemeClr>
                      </a:solidFill>
                    </a:tcPr>
                  </a:tc>
                </a:tr>
                <!--columnGroups:.-->
                <a:tr h="900000">
                  <a:tc>
                    <a:txBody>
                      <a:bodyPr/>
                      <a:lstStyle/>
                      <a:p>
                        <a:pPr fontAlgn="ctr" algn="l">
                          <a:defRPr spc="50"/>
                        </a:pPr>
                        <a:r>
                          <a:rPr lang="en-GB" sz="900" spc="50" noProof="1">
                            <a:solidFill>
                              <a:schemeClr val="accent5">
                                <a:shade val="10%"/>
                              </a:schemeClr>
                            </a:solidFill>
                          </a:rPr>
                          <a:t>Jag är nöjd med mitt barns förskola.</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4.37</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4.30</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4.25</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4.44</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4.18</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4.10</a:t>
                        </a:r>
                      </a:p>
                    </a:txBody>
                    <a:tcPr anchor="ctr" marT="0" marB="0" horzOverflow="clip" marL="72000" marR="72000">
                      <a:lnL>
                        <a:noFill/>
                      </a:lnL>
                      <a:lnR>
                        <a:noFill/>
                      </a:lnR>
                      <a:lnT>
                        <a:noFill/>
                      </a:lnT>
                      <a:lnB>
                        <a:noFill/>
                      </a:lnB>
                      <a:solidFill>
                        <a:schemeClr val="accent5">
                          <a:tint val="0%"/>
                        </a:schemeClr>
                      </a:solidFill>
                    </a:tcPr>
                  </a:tc>
                </a:tr>
                <!--columnGroups:.-->
                <a:tr h="900000">
                  <a:tc>
                    <a:txBody>
                      <a:bodyPr/>
                      <a:lstStyle/>
                      <a:p>
                        <a:pPr fontAlgn="ctr" algn="l">
                          <a:defRPr spc="50"/>
                        </a:pPr>
                        <a:r>
                          <a:rPr lang="en-GB" sz="900" spc="50" noProof="1">
                            <a:solidFill>
                              <a:schemeClr val="accent5">
                                <a:shade val="10%"/>
                              </a:schemeClr>
                            </a:solidFill>
                          </a:rPr>
                          <a:t>Jag kan rekommendera mitt barns förskola till andra vårdnadshavare.</a:t>
                        </a:r>
                        <a:endParaRPr dirty="0" sz="1100"/>
                      </a:p>
                    </a:txBody>
                    <a:tcPr anchor="ctr" marR="72000" marT="0" marB="0" horzOverflow="clip" marL="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4.34</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4.26</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4.20</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4.39</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4.18</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4.00</a:t>
                        </a:r>
                      </a:p>
                    </a:txBody>
                    <a:tcPr anchor="ctr" marT="0" marB="0" horzOverflow="clip" marL="72000" marR="72000">
                      <a:lnL>
                        <a:noFill/>
                      </a:lnL>
                      <a:lnR>
                        <a:noFill/>
                      </a:lnR>
                      <a:lnT>
                        <a:noFill/>
                      </a:lnT>
                      <a:lnB>
                        <a:noFill/>
                      </a:lnB>
                      <a:solidFill>
                        <a:schemeClr val="accent5">
                          <a:tint val="17%"/>
                        </a:schemeClr>
                      </a:solidFill>
                    </a:tcPr>
                  </a:tc>
                </a:tr>
              </a:tbl>
            </a:graphicData>
          </a:graphic>
        </p:graphicFrame>
      </p:grpSp>
    </p:spTree>
    <p:extLst>
      <p:ext uri="{BB962C8B-B14F-4D97-AF65-F5344CB8AC3E}">
        <p14:creationId xmlns:p14="http://schemas.microsoft.com/office/powerpoint/2010/main" val="406073634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Normer och värden</a:t>
            </a:r>
          </a:p>
        </p:txBody>
      </p:sp>
      <p:grpSp>
        <p:nvGrpSpPr>
          <p:cNvPr id="5000" name="BodyContent"/>
          <p:cNvGrpSpPr/>
          <p:nvPr/>
        </p:nvGrpSpPr>
        <p:grpSpPr>
          <a:xfrm>
            <a:off x="700222" y="1248535"/>
            <a:ext cx="7740000" cy="2700000"/>
            <a:chOff x="700222" y="1248535"/>
            <a:chExt cx="7740000" cy="2700000"/>
          </a:xfrm>
        </p:grpSpPr>
        <p:graphicFrame>
          <p:nvGraphicFramePr>
            <p:cNvPr id="5002" name="BodyContentTable"/>
            <p:cNvGraphicFramePr>
              <a:graphicFrameLocks/>
            </p:cNvGraphicFramePr>
            <p:nvPr/>
          </p:nvGraphicFramePr>
          <p:xfrm>
            <a:off x="700222" y="1248535"/>
            <a:ext cx="7740000" cy="2700000"/>
          </p:xfrm>
          <a:graphic>
            <a:graphicData uri="http://schemas.openxmlformats.org/drawingml/2006/chart">
              <c:chart xmlns:c="http://schemas.openxmlformats.org/drawingml/2006/chart" r:id="Rf10af805bedd4998"/>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Zebran</a:t>
            </a:r>
            <a:r>
              <a:rPr lang="sv-SE" sz="1000" dirty="0">
                <a:latin typeface="Consolas" panose="020B0609020204030204" pitchFamily="49" charset="0"/>
              </a:rPr>
              <a:t> | Svarsfrekvens </a:t>
            </a:r>
            <a:r>
              <a:rPr lang="sv-SE" sz="1000" dirty="0">
                <a:latin typeface="Consolas" panose="020B0609020204030204" pitchFamily="49" charset="0"/>
              </a:rPr>
              <a:t>61%</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c71b2397bbd04539">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diagram visar vilka faktorer vårdnadshavarna upplever att barnen inte ges lika möjligheter på grund av. Resultat visas enbart vid minst sju svar.</a:t>
            </a:r>
          </a:p>
        </p:txBody>
      </p:sp>
      <p:sp>
        <p:nvSpPr>
          <p:cNvPr id="7" name="BodyFooterLeft">
            <a:extLst>
              <a:ext uri="{FF2B5EF4-FFF2-40B4-BE49-F238E27FC236}">
                <a16:creationId xmlns:a16="http://schemas.microsoft.com/office/drawing/2014/main" id="{C048A531-D9AA-436A-A0F1-8FD017217482}"/>
              </a:ext>
            </a:extLst>
          </p:cNvPr>
          <p:cNvSpPr txBox="1"/>
          <p:nvPr/>
        </p:nvSpPr>
        <p:spPr>
          <a:xfrm>
            <a:off x="700222" y="3951338"/>
            <a:ext cx="7901637" cy="486000"/>
          </a:xfrm>
          <a:prstGeom prst="rect">
            <a:avLst/>
          </a:prstGeom>
          <a:noFill/>
        </p:spPr>
        <p:txBody>
          <a:bodyPr vertOverflow="clip" wrap="square" lIns="0" tIns="0" rIns="0" bIns="0" rtlCol="0" anchor="t">
            <a:normAutofit/>
          </a:bodyPr>
          <a:lstStyle/>
          <a:p>
            <a:pPr algn="l"/>
            <a:r>
              <a:rPr lang="en-GB" sz="900" spc="42" noProof="1"/>
              <a:t>De personer som svarade "instämmer inte alls" eller "instämmer inte" på frågan " ...barnen ges lika möjligheter att utvecklas oberoende av kön, etnisk tillhörighet, religion eller funktionsnedsättning" fick följdfrågan ovan. Totalt var det </a:t>
            </a:r>
            <a:r>
              <a:rPr lang="en-GB" sz="900" spc="42" noProof="1"/>
              <a:t>0</a:t>
            </a:r>
            <a:r>
              <a:rPr lang="en-GB" sz="900" spc="42" noProof="1"/>
              <a:t> personer som svarade "instämmer inte alls" eller "instämmer inte".</a:t>
            </a:r>
          </a:p>
        </p:txBody>
      </p:sp>
    </p:spTree>
    <p:extLst>
      <p:ext uri="{BB962C8B-B14F-4D97-AF65-F5344CB8AC3E}">
        <p14:creationId xmlns:p14="http://schemas.microsoft.com/office/powerpoint/2010/main" val="324703616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Viktigaste frågorna</a:t>
            </a:r>
          </a:p>
        </p:txBody>
      </p:sp>
      <p:grpSp>
        <p:nvGrpSpPr>
          <p:cNvPr id="5000" name="BodyContent"/>
          <p:cNvGrpSpPr/>
          <p:nvPr/>
        </p:nvGrpSpPr>
        <p:grpSpPr>
          <a:xfrm>
            <a:off x="700222" y="1248535"/>
            <a:ext cx="7740000" cy="2700000"/>
            <a:chOff x="700222" y="1248535"/>
            <a:chExt cx="7740000" cy="2700000"/>
          </a:xfrm>
        </p:grpSpPr>
        <p:graphicFrame>
          <p:nvGraphicFramePr>
            <p:cNvPr id="5002" name="BodyContentTable"/>
            <p:cNvGraphicFramePr>
              <a:graphicFrameLocks/>
            </p:cNvGraphicFramePr>
            <p:nvPr/>
          </p:nvGraphicFramePr>
          <p:xfrm>
            <a:off x="700222" y="1248535"/>
            <a:ext cx="7740000" cy="2700000"/>
          </p:xfrm>
          <a:graphic>
            <a:graphicData uri="http://schemas.openxmlformats.org/drawingml/2006/chart">
              <c:chart xmlns:c="http://schemas.openxmlformats.org/drawingml/2006/chart" r:id="Rb408b71e4d5248d5"/>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Zebran</a:t>
            </a:r>
            <a:r>
              <a:rPr lang="sv-SE" sz="1000" dirty="0">
                <a:latin typeface="Consolas" panose="020B0609020204030204" pitchFamily="49" charset="0"/>
              </a:rPr>
              <a:t> | Svarsfrekvens </a:t>
            </a:r>
            <a:r>
              <a:rPr lang="sv-SE" sz="1000" dirty="0">
                <a:latin typeface="Consolas" panose="020B0609020204030204" pitchFamily="49" charset="0"/>
              </a:rPr>
              <a:t>61%</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fe8fe2c202784f68">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Vårdnadshavarna fick som sista fråga ta ställning till vilka frågor som är viktigast för dem. Som mest fick man ange fem frågor. Detta diagram visar de fem frågor som anses vara viktigast.</a:t>
            </a:r>
          </a:p>
        </p:txBody>
      </p:sp>
      <p:grpSp>
        <p:nvGrpSpPr>
          <p:cNvPr id="60" name="BodyFooter"/>
          <p:cNvGrpSpPr/>
          <p:nvPr/>
        </p:nvGrpSpPr>
        <p:grpSpPr>
          <a:xfrm>
            <a:off x="720000" y="3600000"/>
            <a:ext cx="7704000" cy="518400"/>
            <a:chOff x="720000" y="3600000"/>
            <a:chExt cx="7704000" cy="518400"/>
          </a:xfrm>
        </p:grpSpPr>
        <p:sp>
          <p:nvSpPr>
            <p:cNvPr id="61" name="BodyFooterCenter"/>
            <p:cNvSpPr txBox="1"/>
            <p:nvPr/>
          </p:nvSpPr>
          <p:spPr>
            <a:xfrm>
              <a:off y="3600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Normer och värden</a:t>
            </a:r>
          </a:p>
        </p:txBody>
      </p:sp>
      <p:grpSp>
        <p:nvGrpSpPr>
          <p:cNvPr id="5000" name="BodyContent"/>
          <p:cNvGrpSpPr/>
          <p:nvPr/>
        </p:nvGrpSpPr>
        <p:grpSpPr>
          <a:xfrm>
            <a:off x="700222" y="1248535"/>
            <a:ext cx="7740000" cy="3168000"/>
            <a:chOff x="700222" y="1248535"/>
            <a:chExt cx="7740000" cy="3168000"/>
          </a:xfrm>
        </p:grpSpPr>
        <p:graphicFrame>
          <p:nvGraphicFramePr>
            <p:cNvPr id="5002" name="BodyContentTable"/>
            <p:cNvGraphicFramePr>
              <a:graphicFrameLocks/>
            </p:cNvGraphicFramePr>
            <p:nvPr/>
          </p:nvGraphicFramePr>
          <p:xfrm>
            <a:off x="700222" y="1248535"/>
            <a:ext cx="7740000" cy="3168000"/>
          </p:xfrm>
          <a:graphic>
            <a:graphicData uri="http://schemas.openxmlformats.org/drawingml/2006/chart">
              <c:chart xmlns:c="http://schemas.openxmlformats.org/drawingml/2006/chart" r:id="Rcc31bd048d99439a"/>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Zebran</a:t>
            </a:r>
            <a:r>
              <a:rPr lang="sv-SE" sz="1000" dirty="0">
                <a:latin typeface="Consolas" panose="020B0609020204030204" pitchFamily="49" charset="0"/>
              </a:rPr>
              <a:t> | Svarsfrekvens </a:t>
            </a:r>
            <a:r>
              <a:rPr lang="sv-SE" sz="1000" dirty="0">
                <a:latin typeface="Consolas" panose="020B0609020204030204" pitchFamily="49" charset="0"/>
              </a:rPr>
              <a:t>61%</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12a046d4e9194a8c">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diagram visar andelen positiva (de som svarat 4 eller 5) för frågeområdet </a:t>
            </a:r>
            <a:r>
              <a:rPr lang="sv-SE" sz="1000" dirty="0"/>
              <a:t>Normer och värden</a:t>
            </a:r>
            <a:r>
              <a:rPr lang="sv-SE" sz="1000" dirty="0"/>
              <a:t>, totalt och uppdelat på barnets kön.</a:t>
            </a:r>
          </a:p>
        </p:txBody>
      </p:sp>
      <p:grpSp>
        <p:nvGrpSpPr>
          <p:cNvPr id="60" name="BodyFooter"/>
          <p:cNvGrpSpPr/>
          <p:nvPr/>
        </p:nvGrpSpPr>
        <p:grpSpPr>
          <a:xfrm>
            <a:off x="720000" y="4068000"/>
            <a:ext cx="7704000" cy="518400"/>
            <a:chOff x="720000" y="4068000"/>
            <a:chExt cx="7704000" cy="518400"/>
          </a:xfrm>
        </p:grpSpPr>
        <p:sp>
          <p:nvSpPr>
            <p:cNvPr id="61" name="BodyFooterCenter"/>
            <p:cNvSpPr txBox="1"/>
            <p:nvPr/>
          </p:nvSpPr>
          <p:spPr>
            <a:xfrm>
              <a:off y="4068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Värdegrund och uppdrag</a:t>
            </a:r>
          </a:p>
        </p:txBody>
      </p:sp>
      <p:grpSp>
        <p:nvGrpSpPr>
          <p:cNvPr id="5000" name="BodyContent"/>
          <p:cNvGrpSpPr/>
          <p:nvPr/>
        </p:nvGrpSpPr>
        <p:grpSpPr>
          <a:xfrm>
            <a:off x="700222" y="1248535"/>
            <a:ext cx="7740000" cy="3168000"/>
            <a:chOff x="700222" y="1248535"/>
            <a:chExt cx="7740000" cy="3168000"/>
          </a:xfrm>
        </p:grpSpPr>
        <p:graphicFrame>
          <p:nvGraphicFramePr>
            <p:cNvPr id="5002" name="BodyContentTable"/>
            <p:cNvGraphicFramePr>
              <a:graphicFrameLocks/>
            </p:cNvGraphicFramePr>
            <p:nvPr/>
          </p:nvGraphicFramePr>
          <p:xfrm>
            <a:off x="700222" y="1248535"/>
            <a:ext cx="7740000" cy="3168000"/>
          </p:xfrm>
          <a:graphic>
            <a:graphicData uri="http://schemas.openxmlformats.org/drawingml/2006/chart">
              <c:chart xmlns:c="http://schemas.openxmlformats.org/drawingml/2006/chart" r:id="Rd8abc9e42ce0433f"/>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Zebran</a:t>
            </a:r>
            <a:r>
              <a:rPr lang="sv-SE" sz="1000" dirty="0">
                <a:latin typeface="Consolas" panose="020B0609020204030204" pitchFamily="49" charset="0"/>
              </a:rPr>
              <a:t> | Svarsfrekvens </a:t>
            </a:r>
            <a:r>
              <a:rPr lang="sv-SE" sz="1000" dirty="0">
                <a:latin typeface="Consolas" panose="020B0609020204030204" pitchFamily="49" charset="0"/>
              </a:rPr>
              <a:t>61%</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15af50fb227c42bb">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diagram visar andelen positiva (de som svarat 4 eller 5) för frågeområdet </a:t>
            </a:r>
            <a:r>
              <a:rPr lang="sv-SE" sz="1000" dirty="0"/>
              <a:t>Värdegrund och uppdrag</a:t>
            </a:r>
            <a:r>
              <a:rPr lang="sv-SE" sz="1000" dirty="0"/>
              <a:t>, totalt och uppdelat på barnets kön.</a:t>
            </a:r>
          </a:p>
        </p:txBody>
      </p:sp>
      <p:grpSp>
        <p:nvGrpSpPr>
          <p:cNvPr id="60" name="BodyFooter"/>
          <p:cNvGrpSpPr/>
          <p:nvPr/>
        </p:nvGrpSpPr>
        <p:grpSpPr>
          <a:xfrm>
            <a:off x="720000" y="4068000"/>
            <a:ext cx="7704000" cy="518400"/>
            <a:chOff x="720000" y="4068000"/>
            <a:chExt cx="7704000" cy="518400"/>
          </a:xfrm>
        </p:grpSpPr>
        <p:sp>
          <p:nvSpPr>
            <p:cNvPr id="61" name="BodyFooterCenter"/>
            <p:cNvSpPr txBox="1"/>
            <p:nvPr/>
          </p:nvSpPr>
          <p:spPr>
            <a:xfrm>
              <a:off y="4068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3a.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Omsorg, utveckling och lärande</a:t>
            </a:r>
          </a:p>
        </p:txBody>
      </p:sp>
      <p:grpSp>
        <p:nvGrpSpPr>
          <p:cNvPr id="5000" name="BodyContent"/>
          <p:cNvGrpSpPr/>
          <p:nvPr/>
        </p:nvGrpSpPr>
        <p:grpSpPr>
          <a:xfrm>
            <a:off x="700222" y="1248535"/>
            <a:ext cx="7740000" cy="3168000"/>
            <a:chOff x="700222" y="1248535"/>
            <a:chExt cx="7740000" cy="3168000"/>
          </a:xfrm>
        </p:grpSpPr>
        <p:graphicFrame>
          <p:nvGraphicFramePr>
            <p:cNvPr id="5002" name="BodyContentTable"/>
            <p:cNvGraphicFramePr>
              <a:graphicFrameLocks/>
            </p:cNvGraphicFramePr>
            <p:nvPr/>
          </p:nvGraphicFramePr>
          <p:xfrm>
            <a:off x="700222" y="1248535"/>
            <a:ext cx="7740000" cy="3168000"/>
          </p:xfrm>
          <a:graphic>
            <a:graphicData uri="http://schemas.openxmlformats.org/drawingml/2006/chart">
              <c:chart xmlns:c="http://schemas.openxmlformats.org/drawingml/2006/chart" r:id="R78603a29410d47c3"/>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Zebran</a:t>
            </a:r>
            <a:r>
              <a:rPr lang="sv-SE" sz="1000" dirty="0">
                <a:latin typeface="Consolas" panose="020B0609020204030204" pitchFamily="49" charset="0"/>
              </a:rPr>
              <a:t> | Svarsfrekvens </a:t>
            </a:r>
            <a:r>
              <a:rPr lang="sv-SE" sz="1000" dirty="0">
                <a:latin typeface="Consolas" panose="020B0609020204030204" pitchFamily="49" charset="0"/>
              </a:rPr>
              <a:t>61%</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5df427d3e7294104">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diagram visar andelen positiva (de som svarat 4 eller 5) för frågeområdet </a:t>
            </a:r>
            <a:r>
              <a:rPr lang="sv-SE" sz="1000" dirty="0"/>
              <a:t>Omsorg, utveckling och lärande</a:t>
            </a:r>
            <a:r>
              <a:rPr lang="sv-SE" sz="1000" dirty="0"/>
              <a:t>, totalt och uppdelat på barnets kön.</a:t>
            </a:r>
          </a:p>
        </p:txBody>
      </p:sp>
      <p:grpSp>
        <p:nvGrpSpPr>
          <p:cNvPr id="60" name="BodyFooter"/>
          <p:cNvGrpSpPr/>
          <p:nvPr/>
        </p:nvGrpSpPr>
        <p:grpSpPr>
          <a:xfrm>
            <a:off x="720000" y="4068000"/>
            <a:ext cx="7704000" cy="518400"/>
            <a:chOff x="720000" y="4068000"/>
            <a:chExt cx="7704000" cy="518400"/>
          </a:xfrm>
        </p:grpSpPr>
        <p:sp>
          <p:nvSpPr>
            <p:cNvPr id="61" name="BodyFooterCenter"/>
            <p:cNvSpPr txBox="1"/>
            <p:nvPr/>
          </p:nvSpPr>
          <p:spPr>
            <a:xfrm>
              <a:off y="4068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3b.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Barns inflytande och delaktighet </a:t>
            </a:r>
          </a:p>
        </p:txBody>
      </p:sp>
      <p:grpSp>
        <p:nvGrpSpPr>
          <p:cNvPr id="5000" name="BodyContent"/>
          <p:cNvGrpSpPr/>
          <p:nvPr/>
        </p:nvGrpSpPr>
        <p:grpSpPr>
          <a:xfrm>
            <a:off x="700222" y="1248535"/>
            <a:ext cx="7740000" cy="3168000"/>
            <a:chOff x="700222" y="1248535"/>
            <a:chExt cx="7740000" cy="3168000"/>
          </a:xfrm>
        </p:grpSpPr>
        <p:graphicFrame>
          <p:nvGraphicFramePr>
            <p:cNvPr id="5002" name="BodyContentTable"/>
            <p:cNvGraphicFramePr>
              <a:graphicFrameLocks/>
            </p:cNvGraphicFramePr>
            <p:nvPr/>
          </p:nvGraphicFramePr>
          <p:xfrm>
            <a:off x="700222" y="1248535"/>
            <a:ext cx="7740000" cy="3168000"/>
          </p:xfrm>
          <a:graphic>
            <a:graphicData uri="http://schemas.openxmlformats.org/drawingml/2006/chart">
              <c:chart xmlns:c="http://schemas.openxmlformats.org/drawingml/2006/chart" r:id="Rdcd6813c8eb5401f"/>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Zebran</a:t>
            </a:r>
            <a:r>
              <a:rPr lang="sv-SE" sz="1000" dirty="0">
                <a:latin typeface="Consolas" panose="020B0609020204030204" pitchFamily="49" charset="0"/>
              </a:rPr>
              <a:t> | Svarsfrekvens </a:t>
            </a:r>
            <a:r>
              <a:rPr lang="sv-SE" sz="1000" dirty="0">
                <a:latin typeface="Consolas" panose="020B0609020204030204" pitchFamily="49" charset="0"/>
              </a:rPr>
              <a:t>61%</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3aabf20b9d864032">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diagram visar andelen positiva (de som svarat 4 eller 5) för frågeområdet </a:t>
            </a:r>
            <a:r>
              <a:rPr lang="sv-SE" sz="1000" dirty="0"/>
              <a:t>Barns inflytande och delaktighet </a:t>
            </a:r>
            <a:r>
              <a:rPr lang="sv-SE" sz="1000" dirty="0"/>
              <a:t>, totalt och uppdelat på barnets kön.</a:t>
            </a:r>
          </a:p>
        </p:txBody>
      </p:sp>
      <p:grpSp>
        <p:nvGrpSpPr>
          <p:cNvPr id="60" name="BodyFooter"/>
          <p:cNvGrpSpPr/>
          <p:nvPr/>
        </p:nvGrpSpPr>
        <p:grpSpPr>
          <a:xfrm>
            <a:off x="720000" y="4068000"/>
            <a:ext cx="7704000" cy="518400"/>
            <a:chOff x="720000" y="4068000"/>
            <a:chExt cx="7704000" cy="518400"/>
          </a:xfrm>
        </p:grpSpPr>
        <p:sp>
          <p:nvSpPr>
            <p:cNvPr id="61" name="BodyFooterCenter"/>
            <p:cNvSpPr txBox="1"/>
            <p:nvPr/>
          </p:nvSpPr>
          <p:spPr>
            <a:xfrm>
              <a:off y="4068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3c.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Förskola och hem </a:t>
            </a:r>
          </a:p>
        </p:txBody>
      </p:sp>
      <p:grpSp>
        <p:nvGrpSpPr>
          <p:cNvPr id="5000" name="BodyContent"/>
          <p:cNvGrpSpPr/>
          <p:nvPr/>
        </p:nvGrpSpPr>
        <p:grpSpPr>
          <a:xfrm>
            <a:off x="700222" y="1248535"/>
            <a:ext cx="7740000" cy="3168000"/>
            <a:chOff x="700222" y="1248535"/>
            <a:chExt cx="7740000" cy="3168000"/>
          </a:xfrm>
        </p:grpSpPr>
        <p:graphicFrame>
          <p:nvGraphicFramePr>
            <p:cNvPr id="5002" name="BodyContentTable"/>
            <p:cNvGraphicFramePr>
              <a:graphicFrameLocks/>
            </p:cNvGraphicFramePr>
            <p:nvPr/>
          </p:nvGraphicFramePr>
          <p:xfrm>
            <a:off x="700222" y="1248535"/>
            <a:ext cx="7740000" cy="3168000"/>
          </p:xfrm>
          <a:graphic>
            <a:graphicData uri="http://schemas.openxmlformats.org/drawingml/2006/chart">
              <c:chart xmlns:c="http://schemas.openxmlformats.org/drawingml/2006/chart" r:id="R3c5c917d58f2484e"/>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Zebran</a:t>
            </a:r>
            <a:r>
              <a:rPr lang="sv-SE" sz="1000" dirty="0">
                <a:latin typeface="Consolas" panose="020B0609020204030204" pitchFamily="49" charset="0"/>
              </a:rPr>
              <a:t> | Svarsfrekvens </a:t>
            </a:r>
            <a:r>
              <a:rPr lang="sv-SE" sz="1000" dirty="0">
                <a:latin typeface="Consolas" panose="020B0609020204030204" pitchFamily="49" charset="0"/>
              </a:rPr>
              <a:t>61%</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1e4195ac7eb84925">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diagram visar andelen positiva (de som svarat 4 eller 5) för frågeområdet </a:t>
            </a:r>
            <a:r>
              <a:rPr lang="sv-SE" sz="1000" dirty="0"/>
              <a:t>Förskola och hem </a:t>
            </a:r>
            <a:r>
              <a:rPr lang="sv-SE" sz="1000" dirty="0"/>
              <a:t>, totalt och uppdelat på barnets kön.</a:t>
            </a:r>
          </a:p>
        </p:txBody>
      </p:sp>
      <p:grpSp>
        <p:nvGrpSpPr>
          <p:cNvPr id="60" name="BodyFooter"/>
          <p:cNvGrpSpPr/>
          <p:nvPr/>
        </p:nvGrpSpPr>
        <p:grpSpPr>
          <a:xfrm>
            <a:off x="720000" y="4068000"/>
            <a:ext cx="7704000" cy="518400"/>
            <a:chOff x="720000" y="4068000"/>
            <a:chExt cx="7704000" cy="518400"/>
          </a:xfrm>
        </p:grpSpPr>
        <p:sp>
          <p:nvSpPr>
            <p:cNvPr id="61" name="BodyFooterCenter"/>
            <p:cNvSpPr txBox="1"/>
            <p:nvPr/>
          </p:nvSpPr>
          <p:spPr>
            <a:xfrm>
              <a:off y="4068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3d.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Helhetsomdöme</a:t>
            </a:r>
          </a:p>
        </p:txBody>
      </p:sp>
      <p:grpSp>
        <p:nvGrpSpPr>
          <p:cNvPr id="5000" name="BodyContent"/>
          <p:cNvGrpSpPr/>
          <p:nvPr/>
        </p:nvGrpSpPr>
        <p:grpSpPr>
          <a:xfrm>
            <a:off x="700222" y="1248535"/>
            <a:ext cx="7740000" cy="3168000"/>
            <a:chOff x="700222" y="1248535"/>
            <a:chExt cx="7740000" cy="3168000"/>
          </a:xfrm>
        </p:grpSpPr>
        <p:graphicFrame>
          <p:nvGraphicFramePr>
            <p:cNvPr id="5002" name="BodyContentTable"/>
            <p:cNvGraphicFramePr>
              <a:graphicFrameLocks/>
            </p:cNvGraphicFramePr>
            <p:nvPr/>
          </p:nvGraphicFramePr>
          <p:xfrm>
            <a:off x="700222" y="1248535"/>
            <a:ext cx="7740000" cy="3168000"/>
          </p:xfrm>
          <a:graphic>
            <a:graphicData uri="http://schemas.openxmlformats.org/drawingml/2006/chart">
              <c:chart xmlns:c="http://schemas.openxmlformats.org/drawingml/2006/chart" r:id="R3dde180a991542c0"/>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Zebran</a:t>
            </a:r>
            <a:r>
              <a:rPr lang="sv-SE" sz="1000" dirty="0">
                <a:latin typeface="Consolas" panose="020B0609020204030204" pitchFamily="49" charset="0"/>
              </a:rPr>
              <a:t> | Svarsfrekvens </a:t>
            </a:r>
            <a:r>
              <a:rPr lang="sv-SE" sz="1000" dirty="0">
                <a:latin typeface="Consolas" panose="020B0609020204030204" pitchFamily="49" charset="0"/>
              </a:rPr>
              <a:t>61%</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26407de017e54968">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diagram visar andelen positiva (de som svarat 4 eller 5) för frågeområdet </a:t>
            </a:r>
            <a:r>
              <a:rPr lang="sv-SE" sz="1000" dirty="0"/>
              <a:t>Helhetsomdöme</a:t>
            </a:r>
            <a:r>
              <a:rPr lang="sv-SE" sz="1000" dirty="0"/>
              <a:t>, totalt och uppdelat på barnets kön.</a:t>
            </a:r>
          </a:p>
        </p:txBody>
      </p:sp>
      <p:grpSp>
        <p:nvGrpSpPr>
          <p:cNvPr id="60" name="BodyFooter"/>
          <p:cNvGrpSpPr/>
          <p:nvPr/>
        </p:nvGrpSpPr>
        <p:grpSpPr>
          <a:xfrm>
            <a:off x="720000" y="4068000"/>
            <a:ext cx="7704000" cy="518400"/>
            <a:chOff x="720000" y="4068000"/>
            <a:chExt cx="7704000" cy="518400"/>
          </a:xfrm>
        </p:grpSpPr>
        <p:sp>
          <p:nvSpPr>
            <p:cNvPr id="61" name="BodyFooterCenter"/>
            <p:cNvSpPr txBox="1"/>
            <p:nvPr/>
          </p:nvSpPr>
          <p:spPr>
            <a:xfrm>
              <a:off y="4068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3e.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Frågeområde per enhet</a:t>
            </a:r>
          </a:p>
        </p:txBody>
      </p:sp>
      <p:grpSp>
        <p:nvGrpSpPr>
          <p:cNvPr id="5000" name="BodyContent"/>
          <p:cNvGrpSpPr/>
          <p:nvPr/>
        </p:nvGrpSpPr>
        <p:grpSpPr>
          <a:xfrm>
            <a:off x="700222" y="1248535"/>
            <a:ext cx="7740000" cy="2700000"/>
            <a:chOff x="700222" y="1248535"/>
            <a:chExt cx="7740000" cy="2700000"/>
          </a:xfrm>
        </p:grpSpPr>
        <p:graphicFrame>
          <p:nvGraphicFramePr>
            <p:cNvPr id="5002" name="BodyContentTable"/>
            <p:cNvGraphicFramePr>
              <a:graphicFrameLocks/>
            </p:cNvGraphicFramePr>
            <p:nvPr/>
          </p:nvGraphicFramePr>
          <p:xfrm>
            <a:off x="700222" y="1248535"/>
            <a:ext cx="7740000" cy="2700000"/>
          </p:xfrm>
          <a:graphic>
            <a:graphicData uri="http://schemas.openxmlformats.org/drawingml/2006/table">
              <a:tbl>
                <a:tblPr>
</a:tblPr>
                <a:tblGrid>
                  <a:gridCol w="2340000"/>
                  <a:gridCol w="900000"/>
                  <a:gridCol w="900000"/>
                  <a:gridCol w="900000"/>
                  <a:gridCol w="900000"/>
                  <a:gridCol w="900000"/>
                  <a:gridCol w="900000"/>
                </a:tblGrid>
                <!--columnGroups:.-->
                <a:tr h="1350000">
                  <a:tc>
                    <a:txBody>
                      <a:bodyPr/>
                      <a:lstStyle/>
                      <a:p>
                        <a:pPr fontAlgn="ctr" algn="l">
                          <a:defRPr spc="50"/>
                        </a:pP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Normer och värden</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Värdegrund och uppdrag</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Omsorg, utveckling och lärande</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Barns inflytande och delaktighet </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Förskola och hem </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Helhetsomdöme</a:t>
                        </a:r>
                        <a:endParaRPr dirty="0" sz="1100"/>
                      </a:p>
                    </a:txBody>
                    <a:tcPr anchor="ctr" marR="72000" marT="36000" marB="36000" marL="72000">
                      <a:lnL>
                        <a:noFill/>
                      </a:lnL>
                      <a:lnR>
                        <a:noFill/>
                      </a:lnR>
                      <a:lnT>
                        <a:noFill/>
                      </a:lnT>
                      <a:lnB>
                        <a:noFill/>
                      </a:lnB>
                      <a:solidFill>
                        <a:schemeClr val="accent5">
                          <a:tint val="100%"/>
                        </a:schemeClr>
                      </a:solidFill>
                    </a:tcPr>
                  </a:tc>
                </a:tr>
                <!--columnGroups:.-->
                <a:tr h="1350000">
                  <a:tc>
                    <a:txBody>
                      <a:bodyPr/>
                      <a:lstStyle/>
                      <a:p>
                        <a:pPr fontAlgn="ctr" algn="l">
                          <a:defRPr spc="50"/>
                        </a:pPr>
                        <a:r>
                          <a:rPr lang="en-GB" sz="900" spc="50" noProof="1">
                            <a:solidFill>
                              <a:schemeClr val="accent5">
                                <a:shade val="10%"/>
                              </a:schemeClr>
                            </a:solidFill>
                          </a:rPr>
                          <a:t>Zebran</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4.20</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3.84</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4.01</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4.24</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4.11</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4.18</a:t>
                        </a:r>
                      </a:p>
                    </a:txBody>
                    <a:tcPr anchor="ctr" marT="0" marB="0" horzOverflow="clip" marL="72000" marR="72000">
                      <a:lnL>
                        <a:noFill/>
                      </a:lnL>
                      <a:lnR>
                        <a:noFill/>
                      </a:lnR>
                      <a:lnT>
                        <a:noFill/>
                      </a:lnT>
                      <a:lnB>
                        <a:noFill/>
                      </a:lnB>
                      <a:solidFill>
                        <a:schemeClr val="accent5">
                          <a:tint val="0%"/>
                        </a:schemeClr>
                      </a:solidFill>
                    </a:tcPr>
                  </a:tc>
                </a:tr>
              </a:tbl>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Zebran</a:t>
            </a:r>
            <a:r>
              <a:rPr lang="sv-SE" sz="1000" dirty="0">
                <a:latin typeface="Consolas" panose="020B0609020204030204" pitchFamily="49" charset="0"/>
              </a:rPr>
              <a:t> | Svarsfrekvens </a:t>
            </a:r>
            <a:r>
              <a:rPr lang="sv-SE" sz="1000" dirty="0">
                <a:latin typeface="Consolas" panose="020B0609020204030204" pitchFamily="49" charset="0"/>
              </a:rPr>
              <a:t>61%</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79aeed577ab14fb2">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Medelvärde per enhet för respektive frågeområde.</a:t>
            </a:r>
          </a:p>
        </p:txBody>
      </p:sp>
      <p:grpSp>
        <p:nvGrpSpPr>
          <p:cNvPr id="60" name="BodyFooter"/>
          <p:cNvGrpSpPr/>
          <p:nvPr/>
        </p:nvGrpSpPr>
        <p:grpSpPr>
          <a:xfrm>
            <a:off x="720000" y="4644000"/>
            <a:ext cx="7704000" cy="518400"/>
            <a:chOff x="720000" y="4644000"/>
            <a:chExt cx="7704000" cy="518400"/>
          </a:xfrm>
        </p:grpSpPr>
        <p:sp>
          <p:nvSpPr>
            <p:cNvPr id="61" name="BodyFooterCenter"/>
            <p:cNvSpPr txBox="1"/>
            <p:nvPr/>
          </p:nvSpPr>
          <p:spPr>
            <a:xfrm>
              <a:off y="4644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theme/theme1.xml><?xml version="1.0" encoding="utf-8"?>
<a:theme xmlns:a="http://schemas.openxmlformats.org/drawingml/2006/main" xmlns:adp="http://whatever" xmlns:p="http://schemas.openxmlformats.org/presentationml/2006/main" xmlns:xs="http://www.w3.org/2001/XMLSchema" name="ADP Theme">
  <a:themeElements>
    <a:clrScheme name="Göteborgsregionen (GR)">
      <a:dk1>
        <a:sysClr val="windowText" lastClr="000000"/>
      </a:dk1>
      <a:lt1>
        <a:sysClr val="window" lastClr="FFFFFF"/>
      </a:lt1>
      <a:dk2>
        <a:srgbClr val="F6AD90"/>
      </a:dk2>
      <a:lt2>
        <a:srgbClr val="EDD896"/>
      </a:lt2>
      <a:accent1>
        <a:srgbClr val="8E0826"/>
      </a:accent1>
      <a:accent2>
        <a:srgbClr val="EBD1D0"/>
      </a:accent2>
      <a:accent3>
        <a:srgbClr val="A9CFE0"/>
      </a:accent3>
      <a:accent4>
        <a:srgbClr val="00A39B"/>
      </a:accent4>
      <a:accent5>
        <a:srgbClr val="1A7267"/>
      </a:accent5>
      <a:accent6>
        <a:srgbClr val="FFED00"/>
      </a:accent6>
      <a:hlink>
        <a:srgbClr val="00A39B"/>
      </a:hlink>
      <a:folHlink>
        <a:srgbClr val="8E0826"/>
      </a:folHlink>
    </a:clrScheme>
    <a:fontScheme name="Office">
      <a:majorFont>
        <a:latin typeface="Georgia"/>
        <a:ea typeface=""/>
        <a:cs typeface=""/>
        <a:font script="Jpan" typeface="MS P????"/>
        <a:font script="Hang" typeface="?? ??"/>
        <a:font script="Hans" typeface="??"/>
        <a:font script="Hant" typeface="????"/>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eorgia"/>
        <a:ea typeface=""/>
        <a:cs typeface=""/>
        <a:font script="Jpan" typeface="MS P????"/>
        <a:font script="Hang" typeface="?? ??"/>
        <a:font script="Hans" typeface="??"/>
        <a:font script="Hant" typeface="????"/>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1" cap="flat" cmpd="sng" algn="ctr">
          <a:no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37CFD0712FD42641B324048556A51514" ma:contentTypeVersion="6" ma:contentTypeDescription="Skapa ett nytt dokument." ma:contentTypeScope="" ma:versionID="6377c390179b755e5f79609a82d28466">
  <xsd:schema xmlns:xsd="http://www.w3.org/2001/XMLSchema" xmlns:xs="http://www.w3.org/2001/XMLSchema" xmlns:p="http://schemas.microsoft.com/office/2006/metadata/properties" xmlns:ns2="fa211ff0-710e-4cda-ad8a-e92ba89968b5" xmlns:ns3="7495ddca-137d-4e1f-b0d9-9beab5f43f79" targetNamespace="http://schemas.microsoft.com/office/2006/metadata/properties" ma:root="true" ma:fieldsID="211fd90539f3847fc688e2b4174bda81" ns2:_="" ns3:_="">
    <xsd:import namespace="fa211ff0-710e-4cda-ad8a-e92ba89968b5"/>
    <xsd:import namespace="7495ddca-137d-4e1f-b0d9-9beab5f43f79"/>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SearchProperties"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a211ff0-710e-4cda-ad8a-e92ba89968b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2" nillable="true" ma:displayName="MediaServiceSearchProperties" ma:hidden="true" ma:internalName="MediaServiceSearchProperties" ma:readOnly="true">
      <xsd:simpleType>
        <xsd:restriction base="dms:Note"/>
      </xsd:simpleType>
    </xsd:element>
    <xsd:element name="MediaServiceObjectDetectorVersions" ma:index="13"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495ddca-137d-4e1f-b0d9-9beab5f43f79" elementFormDefault="qualified">
    <xsd:import namespace="http://schemas.microsoft.com/office/2006/documentManagement/types"/>
    <xsd:import namespace="http://schemas.microsoft.com/office/infopath/2007/PartnerControls"/>
    <xsd:element name="SharedWithUsers" ma:index="10" nillable="true" ma:displayName="Delat med"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Delat med information"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ehållstyp"/>
        <xsd:element ref="dc:title" minOccurs="0" maxOccurs="1" ma:index="4" ma:displayName="Rubrik"/>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291DEA8A-9E7C-44AE-9191-29D85237797C}"/>
</file>

<file path=customXml/itemProps2.xml><?xml version="1.0" encoding="utf-8"?>
<ds:datastoreItem xmlns:ds="http://schemas.openxmlformats.org/officeDocument/2006/customXml" ds:itemID="{1CC8E4A8-2291-4DD3-964F-52237639840B}"/>
</file>

<file path=customXml/itemProps3.xml><?xml version="1.0" encoding="utf-8"?>
<ds:datastoreItem xmlns:ds="http://schemas.openxmlformats.org/officeDocument/2006/customXml" ds:itemID="{3CED2E6C-CB3A-48FD-A7E1-1E09353B8BF9}"/>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Report</dc:title>
  <dc:creator>ADP</dc:creator>
  <cp:lastModifiedBy>ADP</cp:lastModifiedBy>
  <cp:revision>1</cp:revision>
  <dcterms:created xsi:type="dcterms:W3CDTF">2024-03-25T15:02:10Z</dcterms:created>
  <dcterms:modified xsi:type="dcterms:W3CDTF">2024-03-25T15:02:10Z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0x01010037CFD0712FD42641B324048556A51514</vt:lpwstr>
  </property>
</Properties>
</file>